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handoutMasterIdLst>
    <p:handoutMasterId r:id="rId38"/>
  </p:handoutMasterIdLst>
  <p:sldIdLst>
    <p:sldId id="256" r:id="rId5"/>
    <p:sldId id="258" r:id="rId6"/>
    <p:sldId id="263" r:id="rId7"/>
    <p:sldId id="289" r:id="rId8"/>
    <p:sldId id="260" r:id="rId9"/>
    <p:sldId id="261" r:id="rId10"/>
    <p:sldId id="259" r:id="rId11"/>
    <p:sldId id="268" r:id="rId12"/>
    <p:sldId id="284" r:id="rId13"/>
    <p:sldId id="285" r:id="rId14"/>
    <p:sldId id="272" r:id="rId15"/>
    <p:sldId id="271" r:id="rId16"/>
    <p:sldId id="286" r:id="rId17"/>
    <p:sldId id="287" r:id="rId18"/>
    <p:sldId id="270" r:id="rId19"/>
    <p:sldId id="269" r:id="rId20"/>
    <p:sldId id="291" r:id="rId21"/>
    <p:sldId id="267" r:id="rId22"/>
    <p:sldId id="288" r:id="rId23"/>
    <p:sldId id="266" r:id="rId24"/>
    <p:sldId id="265" r:id="rId25"/>
    <p:sldId id="279" r:id="rId26"/>
    <p:sldId id="290" r:id="rId27"/>
    <p:sldId id="281" r:id="rId28"/>
    <p:sldId id="280" r:id="rId29"/>
    <p:sldId id="278" r:id="rId30"/>
    <p:sldId id="277" r:id="rId31"/>
    <p:sldId id="275" r:id="rId32"/>
    <p:sldId id="274" r:id="rId33"/>
    <p:sldId id="282" r:id="rId34"/>
    <p:sldId id="283" r:id="rId35"/>
    <p:sldId id="292" r:id="rId36"/>
  </p:sldIdLst>
  <p:sldSz cx="12192000" cy="6858000"/>
  <p:notesSz cx="6858000" cy="9144000"/>
  <p:embeddedFontLst>
    <p:embeddedFont>
      <p:font typeface="Seattle Text" pitchFamily="2"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67" autoAdjust="0"/>
  </p:normalViewPr>
  <p:slideViewPr>
    <p:cSldViewPr snapToGrid="0">
      <p:cViewPr varScale="1">
        <p:scale>
          <a:sx n="69" d="100"/>
          <a:sy n="69" d="100"/>
        </p:scale>
        <p:origin x="48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7232F2-35B2-422F-AF43-229A928F4E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6988072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36566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7" name="Header Placeholder 6">
            <a:extLst>
              <a:ext uri="{FF2B5EF4-FFF2-40B4-BE49-F238E27FC236}">
                <a16:creationId xmlns:a16="http://schemas.microsoft.com/office/drawing/2014/main" id="{E24EB67B-3F9D-42E7-9682-3F9B29FD209D}"/>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85185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2CC4AFA7-3058-4975-980B-3DDE2610BFBD}"/>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6848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75138236-E694-4D3E-A4C5-595AF575EE44}"/>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60045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C03D3F68-82FD-4979-B14B-53B3EF29D790}"/>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40494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7C954BB6-BD3B-4F78-8152-C756B70B34BB}"/>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34407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292F75F0-FE29-4D9A-9195-63D20D96D3A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45038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162904D1-615F-4FF6-8213-9BCA20AB2CFF}"/>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29264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A6EC79DF-A769-40F2-9361-BAE0D3E3E79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89867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A6EC79DF-A769-40F2-9361-BAE0D3E3E79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410689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AA0DFCE0-D672-4E5C-8853-36F01B28CB2E}"/>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96762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D712387D-8C92-4AAE-9A95-11876AD260A9}"/>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57407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7" name="Header Placeholder 6">
            <a:extLst>
              <a:ext uri="{FF2B5EF4-FFF2-40B4-BE49-F238E27FC236}">
                <a16:creationId xmlns:a16="http://schemas.microsoft.com/office/drawing/2014/main" id="{9BA542A3-7881-4CFC-80AA-59AE011F0FEE}"/>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61228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t>
            </a:r>
          </a:p>
        </p:txBody>
      </p:sp>
      <p:sp>
        <p:nvSpPr>
          <p:cNvPr id="7" name="Header Placeholder 6">
            <a:extLst>
              <a:ext uri="{FF2B5EF4-FFF2-40B4-BE49-F238E27FC236}">
                <a16:creationId xmlns:a16="http://schemas.microsoft.com/office/drawing/2014/main" id="{1B18A516-5158-4FC2-BB11-B31E016FF478}"/>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18023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2DDA235F-1496-4C6B-9B4C-210A172F9F5C}"/>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501447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14ED54E8-18F8-42A4-9F93-C0AE2DB42EF2}"/>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3634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88B18F72-68B3-4D39-BA3E-0756731D845D}"/>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73923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8AAF2042-1371-465B-9CF4-605DF1038D28}"/>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249428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5F85B7AE-A389-4C98-BA77-4A43FEC4A9E5}"/>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83009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7" name="Header Placeholder 6">
            <a:extLst>
              <a:ext uri="{FF2B5EF4-FFF2-40B4-BE49-F238E27FC236}">
                <a16:creationId xmlns:a16="http://schemas.microsoft.com/office/drawing/2014/main" id="{F795D76A-0D87-4A32-AA15-D82E7688323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0394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241D19A8-983A-4B1D-9120-A39F16DB9E52}"/>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11066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B708D11F-892E-44FB-BE9D-EF4B0FC5FF75}"/>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036601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  </a:t>
            </a:r>
          </a:p>
        </p:txBody>
      </p:sp>
      <p:sp>
        <p:nvSpPr>
          <p:cNvPr id="7" name="Header Placeholder 6">
            <a:extLst>
              <a:ext uri="{FF2B5EF4-FFF2-40B4-BE49-F238E27FC236}">
                <a16:creationId xmlns:a16="http://schemas.microsoft.com/office/drawing/2014/main" id="{A4571F8E-BC60-4B4D-BDA8-B55CEDC9E21C}"/>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33431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7" name="Header Placeholder 6">
            <a:extLst>
              <a:ext uri="{FF2B5EF4-FFF2-40B4-BE49-F238E27FC236}">
                <a16:creationId xmlns:a16="http://schemas.microsoft.com/office/drawing/2014/main" id="{9165EE06-03E6-4CE4-BC6B-36FFBEA3B379}"/>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52403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7" name="Header Placeholder 6">
            <a:extLst>
              <a:ext uri="{FF2B5EF4-FFF2-40B4-BE49-F238E27FC236}">
                <a16:creationId xmlns:a16="http://schemas.microsoft.com/office/drawing/2014/main" id="{34CA0EDA-164F-47FA-9300-CAC909A8F0A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73635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7" name="Header Placeholder 6">
            <a:extLst>
              <a:ext uri="{FF2B5EF4-FFF2-40B4-BE49-F238E27FC236}">
                <a16:creationId xmlns:a16="http://schemas.microsoft.com/office/drawing/2014/main" id="{34CA0EDA-164F-47FA-9300-CAC909A8F0A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9394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a:t>
            </a:r>
          </a:p>
        </p:txBody>
      </p:sp>
      <p:sp>
        <p:nvSpPr>
          <p:cNvPr id="7" name="Header Placeholder 6">
            <a:extLst>
              <a:ext uri="{FF2B5EF4-FFF2-40B4-BE49-F238E27FC236}">
                <a16:creationId xmlns:a16="http://schemas.microsoft.com/office/drawing/2014/main" id="{6DEC7E5F-EF76-4E45-BCE1-0C37163FF81C}"/>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80162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A11C7237-AC01-469C-9BDA-41FAAC1276C1}"/>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32014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2FE034D6-576E-4873-8296-5297C0EFB1C3}"/>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16697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E69743FE-9BA5-429F-9F50-8EA85136B26D}"/>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71442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4F336B74-B70F-455C-94A0-8D1339D5183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79317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a:t>
            </a:r>
          </a:p>
        </p:txBody>
      </p:sp>
      <p:sp>
        <p:nvSpPr>
          <p:cNvPr id="7" name="Header Placeholder 6">
            <a:extLst>
              <a:ext uri="{FF2B5EF4-FFF2-40B4-BE49-F238E27FC236}">
                <a16:creationId xmlns:a16="http://schemas.microsoft.com/office/drawing/2014/main" id="{E4BD0481-1403-4315-9C2E-9027B4FDAA67}"/>
              </a:ext>
            </a:extLst>
          </p:cNvPr>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767419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25054" y="0"/>
            <a:ext cx="12217054"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3"/>
          <a:stretch>
            <a:fillRect/>
          </a:stretch>
        </p:blipFill>
        <p:spPr>
          <a:xfrm>
            <a:off x="-571901" y="0"/>
            <a:ext cx="12217054"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9720" y="6000978"/>
            <a:ext cx="300228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52399" y="6248282"/>
            <a:ext cx="1498947"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dirty="0">
              <a:solidFill>
                <a:schemeClr val="tx1"/>
              </a:solidFill>
            </a:endParaRP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23297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solidFill>
              </a:rPr>
              <a:t>Human Services Department </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Date (xx/xx/</a:t>
            </a:r>
            <a:r>
              <a:rPr lang="en-US" dirty="0" err="1">
                <a:solidFill>
                  <a:srgbClr val="003DA5"/>
                </a:solidFill>
              </a:rPr>
              <a:t>xxxx</a:t>
            </a:r>
            <a:r>
              <a:rPr lang="en-US" dirty="0">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248284"/>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dirty="0">
              <a:solidFill>
                <a:schemeClr val="bg1"/>
              </a:solidFill>
            </a:endParaRP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0" y="6248282"/>
            <a:ext cx="30022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rPr>
              <a:t>Human Services Department </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4091246" y="6254789"/>
            <a:ext cx="7910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dirty="0">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189720" y="5991605"/>
            <a:ext cx="3002280" cy="935678"/>
          </a:xfrm>
          <a:prstGeom prst="rect">
            <a:avLst/>
          </a:prstGeom>
        </p:spPr>
      </p:pic>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eb6.seattle.gov/hsd/rfi/index.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Jenn.Ozawa@Seattl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attle.gov/humanservices/funding-and-reports/funding-opportunities/2018-gender-based-violence-survivor-services-rf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susan.mccallister@seattle.gov" TargetMode="External"/><Relationship Id="rId4" Type="http://schemas.openxmlformats.org/officeDocument/2006/relationships/hyperlink" Target="mailto:Jenn.Ozawa@Seattle.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a:xfrm>
            <a:off x="1442358" y="1041400"/>
            <a:ext cx="9144000" cy="2387600"/>
          </a:xfrm>
        </p:spPr>
        <p:txBody>
          <a:bodyPr>
            <a:noAutofit/>
          </a:bodyPr>
          <a:lstStyle/>
          <a:p>
            <a:r>
              <a:rPr lang="en-US" sz="4400" dirty="0"/>
              <a:t>2018 Gender-based Violence Survivor Services: Advocacy, Shelter/Housing &amp; Therapeutic Services </a:t>
            </a:r>
            <a:br>
              <a:rPr lang="en-US" sz="4400" dirty="0"/>
            </a:br>
            <a:br>
              <a:rPr lang="en-US" sz="4400" dirty="0"/>
            </a:br>
            <a:r>
              <a:rPr lang="en-US" sz="4400" dirty="0"/>
              <a:t>Request for Proposal (RFP)</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lstStyle/>
          <a:p>
            <a:r>
              <a:rPr lang="en-US" dirty="0"/>
              <a:t>Information Session</a:t>
            </a:r>
          </a:p>
        </p:txBody>
      </p:sp>
    </p:spTree>
    <p:extLst>
      <p:ext uri="{BB962C8B-B14F-4D97-AF65-F5344CB8AC3E}">
        <p14:creationId xmlns:p14="http://schemas.microsoft.com/office/powerpoint/2010/main" val="27054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Background (pg. 8)</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85000" lnSpcReduction="20000"/>
          </a:bodyPr>
          <a:lstStyle/>
          <a:p>
            <a:r>
              <a:rPr lang="en-US" dirty="0"/>
              <a:t>The purpose of this RFP is to strengthen Seattle’s coordinated regional response network for survivors of GBV through:</a:t>
            </a:r>
          </a:p>
          <a:p>
            <a:endParaRPr lang="en-US" dirty="0"/>
          </a:p>
          <a:p>
            <a:pPr lvl="0">
              <a:buFont typeface="Courier New" panose="02070309020205020404" pitchFamily="49" charset="0"/>
              <a:buChar char="o"/>
            </a:pPr>
            <a:r>
              <a:rPr lang="en-US" dirty="0"/>
              <a:t>Enhanced partnerships and collaboration among service providers and response systems; </a:t>
            </a:r>
          </a:p>
          <a:p>
            <a:pPr lvl="0">
              <a:buFont typeface="Courier New" panose="02070309020205020404" pitchFamily="49" charset="0"/>
              <a:buChar char="o"/>
            </a:pPr>
            <a:r>
              <a:rPr lang="en-US" dirty="0"/>
              <a:t>Equity and access focused on race and social justice; </a:t>
            </a:r>
          </a:p>
          <a:p>
            <a:pPr lvl="0">
              <a:buFont typeface="Courier New" panose="02070309020205020404" pitchFamily="49" charset="0"/>
              <a:buChar char="o"/>
            </a:pPr>
            <a:r>
              <a:rPr lang="en-US" dirty="0"/>
              <a:t>Seamless response and referral for GBV service delivery; </a:t>
            </a:r>
          </a:p>
          <a:p>
            <a:pPr lvl="0">
              <a:buFont typeface="Courier New" panose="02070309020205020404" pitchFamily="49" charset="0"/>
              <a:buChar char="o"/>
            </a:pPr>
            <a:r>
              <a:rPr lang="en-US" dirty="0"/>
              <a:t>Survivor-centered, trauma-informed, advocacy approach; and </a:t>
            </a:r>
          </a:p>
          <a:p>
            <a:pPr lvl="0">
              <a:buFont typeface="Courier New" panose="02070309020205020404" pitchFamily="49" charset="0"/>
              <a:buChar char="o"/>
            </a:pPr>
            <a:r>
              <a:rPr lang="en-US" dirty="0"/>
              <a:t>Supportive survivor services including mobile flexible advocacy and client assistance, emergency shelter and housing, and therapeutic services specific to GBV.</a:t>
            </a:r>
          </a:p>
          <a:p>
            <a:endParaRPr lang="en-US" dirty="0"/>
          </a:p>
        </p:txBody>
      </p:sp>
    </p:spTree>
    <p:extLst>
      <p:ext uri="{BB962C8B-B14F-4D97-AF65-F5344CB8AC3E}">
        <p14:creationId xmlns:p14="http://schemas.microsoft.com/office/powerpoint/2010/main" val="6709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Service/Program Model (pg. 9)</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r>
              <a:rPr lang="en-US" dirty="0"/>
              <a:t>HSD-MODVSA will invest in three GBV survivor service strategies through this RFP: </a:t>
            </a:r>
          </a:p>
          <a:p>
            <a:pPr lvl="1"/>
            <a:r>
              <a:rPr lang="en-US" dirty="0"/>
              <a:t>Mobile Flexible Advocacy;  </a:t>
            </a:r>
          </a:p>
          <a:p>
            <a:pPr lvl="1"/>
            <a:r>
              <a:rPr lang="en-US" dirty="0"/>
              <a:t>Shelter/Housing; and </a:t>
            </a:r>
          </a:p>
          <a:p>
            <a:pPr lvl="1"/>
            <a:r>
              <a:rPr lang="en-US" dirty="0"/>
              <a:t>Therapeutic Services. </a:t>
            </a:r>
          </a:p>
          <a:p>
            <a:endParaRPr lang="en-US" dirty="0">
              <a:solidFill>
                <a:srgbClr val="FF0000"/>
              </a:solidFill>
            </a:endParaRPr>
          </a:p>
        </p:txBody>
      </p:sp>
    </p:spTree>
    <p:extLst>
      <p:ext uri="{BB962C8B-B14F-4D97-AF65-F5344CB8AC3E}">
        <p14:creationId xmlns:p14="http://schemas.microsoft.com/office/powerpoint/2010/main" val="35820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Service Components (pg. 8)</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r>
              <a:rPr lang="en-US" b="1" u="sng" dirty="0"/>
              <a:t>MOBILE FLEXIBLE ADVOCACY (MFA) </a:t>
            </a:r>
            <a:r>
              <a:rPr lang="en-US" dirty="0"/>
              <a:t>is survivor-driven and trauma-informed. This means advocates work in partnership with survivors, focus on self-determination, and empower survivors to be safe and rebuild control over their lives. Survivors lead the process, choose their own goals, and define what is most safe for them. </a:t>
            </a:r>
          </a:p>
          <a:p>
            <a:endParaRPr lang="en-US" dirty="0">
              <a:solidFill>
                <a:srgbClr val="FF0000"/>
              </a:solidFill>
            </a:endParaRPr>
          </a:p>
          <a:p>
            <a:endParaRPr lang="en-US" dirty="0"/>
          </a:p>
        </p:txBody>
      </p:sp>
    </p:spTree>
    <p:extLst>
      <p:ext uri="{BB962C8B-B14F-4D97-AF65-F5344CB8AC3E}">
        <p14:creationId xmlns:p14="http://schemas.microsoft.com/office/powerpoint/2010/main" val="373951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Service Components (pg. 11)</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pPr lvl="0"/>
            <a:r>
              <a:rPr lang="en-US" b="1" u="sng" dirty="0"/>
              <a:t>SHELTER/HOUSING</a:t>
            </a:r>
            <a:r>
              <a:rPr lang="en-US" u="sng" dirty="0"/>
              <a:t> </a:t>
            </a:r>
            <a:r>
              <a:rPr lang="en-US" dirty="0"/>
              <a:t>includes various housing program models to address the spectrum of needs for survivors and their families, including:</a:t>
            </a:r>
          </a:p>
          <a:p>
            <a:pPr lvl="1"/>
            <a:r>
              <a:rPr lang="en-US" dirty="0"/>
              <a:t>Semi Confidential and Confidential Emergency Shelter</a:t>
            </a:r>
          </a:p>
          <a:p>
            <a:pPr lvl="1"/>
            <a:r>
              <a:rPr lang="en-US" dirty="0"/>
              <a:t>Transitional Housing</a:t>
            </a:r>
          </a:p>
          <a:p>
            <a:pPr lvl="1"/>
            <a:r>
              <a:rPr lang="en-US" dirty="0"/>
              <a:t>Bridge Housing </a:t>
            </a:r>
          </a:p>
          <a:p>
            <a:pPr lvl="1"/>
            <a:r>
              <a:rPr lang="en-US" dirty="0"/>
              <a:t>Rapid Re-housing</a:t>
            </a:r>
            <a:endParaRPr lang="en-US" dirty="0">
              <a:solidFill>
                <a:srgbClr val="FF0000"/>
              </a:solidFill>
            </a:endParaRPr>
          </a:p>
          <a:p>
            <a:endParaRPr lang="en-US" dirty="0"/>
          </a:p>
        </p:txBody>
      </p:sp>
    </p:spTree>
    <p:extLst>
      <p:ext uri="{BB962C8B-B14F-4D97-AF65-F5344CB8AC3E}">
        <p14:creationId xmlns:p14="http://schemas.microsoft.com/office/powerpoint/2010/main" val="262142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Service Components (pg. 12)</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423851"/>
            <a:ext cx="10515600" cy="4489098"/>
          </a:xfrm>
        </p:spPr>
        <p:txBody>
          <a:bodyPr>
            <a:normAutofit/>
          </a:bodyPr>
          <a:lstStyle/>
          <a:p>
            <a:r>
              <a:rPr lang="en-US" b="1" u="sng" dirty="0"/>
              <a:t>THERAPEUTIC SERVICES </a:t>
            </a:r>
            <a:r>
              <a:rPr lang="en-US" dirty="0"/>
              <a:t> </a:t>
            </a:r>
          </a:p>
          <a:p>
            <a:r>
              <a:rPr lang="en-US" dirty="0"/>
              <a:t>Trauma-informed therapeutic services, support services, and activities providing direct intervention and related assistance to primary and secondary survivors of gender-based violence. </a:t>
            </a:r>
          </a:p>
          <a:p>
            <a:r>
              <a:rPr lang="en-US" dirty="0"/>
              <a:t>May include short-term individual and/or group therapy such as counseling or psychotherapy, support groups.</a:t>
            </a:r>
          </a:p>
          <a:p>
            <a:r>
              <a:rPr lang="en-US" dirty="0"/>
              <a:t> 24-hour hotline services providing crisis intervention information and referral.</a:t>
            </a:r>
          </a:p>
          <a:p>
            <a:pPr marL="0" lv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231334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Client Eligibility (pg. 11)</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a:bodyPr>
          <a:lstStyle/>
          <a:p>
            <a:r>
              <a:rPr lang="en-US" dirty="0"/>
              <a:t>Survivors may be of any gender, sexual orientation, age, race/ethnicity with a focus on American Indians/ Alaskan Native, Black/African American, and may be domestic or foreign nationals</a:t>
            </a:r>
          </a:p>
          <a:p>
            <a:r>
              <a:rPr lang="en-US" dirty="0"/>
              <a:t>Eligible clients must meet one or more of the following: </a:t>
            </a:r>
          </a:p>
          <a:p>
            <a:pPr lvl="1"/>
            <a:r>
              <a:rPr lang="en-US" dirty="0"/>
              <a:t>Live or work in the city of Seattle;</a:t>
            </a:r>
          </a:p>
          <a:p>
            <a:pPr lvl="1"/>
            <a:r>
              <a:rPr lang="en-US" dirty="0"/>
              <a:t>Be enrolled in a Seattle-based academic institution;</a:t>
            </a:r>
          </a:p>
          <a:p>
            <a:pPr lvl="1"/>
            <a:r>
              <a:rPr lang="en-US" dirty="0"/>
              <a:t>Seek GBV services from a Seattle-based GBV services organization, or;</a:t>
            </a:r>
          </a:p>
          <a:p>
            <a:pPr lvl="1"/>
            <a:r>
              <a:rPr lang="en-US" dirty="0"/>
              <a:t>Be involved in a Seattle Police investigation. </a:t>
            </a:r>
          </a:p>
        </p:txBody>
      </p:sp>
    </p:spTree>
    <p:extLst>
      <p:ext uri="{BB962C8B-B14F-4D97-AF65-F5344CB8AC3E}">
        <p14:creationId xmlns:p14="http://schemas.microsoft.com/office/powerpoint/2010/main" val="49719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Populations (pg. 7)</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246910"/>
            <a:ext cx="10993582" cy="4666040"/>
          </a:xfrm>
        </p:spPr>
        <p:txBody>
          <a:bodyPr>
            <a:normAutofit fontScale="92500" lnSpcReduction="20000"/>
          </a:bodyPr>
          <a:lstStyle/>
          <a:p>
            <a:pPr marL="457200" lvl="1" indent="0">
              <a:buNone/>
            </a:pPr>
            <a:endParaRPr lang="en-US" sz="2600" dirty="0"/>
          </a:p>
          <a:p>
            <a:pPr lvl="1"/>
            <a:r>
              <a:rPr lang="en-US" sz="2600" dirty="0"/>
              <a:t>Gender-based violence is widely underreported which makes it challenging to capture data, especially within immigrant and refugee populations and communities of color:</a:t>
            </a:r>
          </a:p>
          <a:p>
            <a:pPr lvl="2"/>
            <a:r>
              <a:rPr lang="en-US" sz="2600" dirty="0"/>
              <a:t>Worldwide less than 40% of women who experience gender-based violence seek help of any sort;</a:t>
            </a:r>
          </a:p>
          <a:p>
            <a:pPr lvl="2"/>
            <a:r>
              <a:rPr lang="en-US" sz="2600" dirty="0"/>
              <a:t>Of those, less than 10% seek assistance from the police. </a:t>
            </a:r>
          </a:p>
          <a:p>
            <a:pPr lvl="1"/>
            <a:endParaRPr lang="en-US" sz="2600" dirty="0"/>
          </a:p>
          <a:p>
            <a:pPr lvl="1"/>
            <a:r>
              <a:rPr lang="en-US" sz="2600" dirty="0"/>
              <a:t>Available data tells us that gender-based violence disproportionately impacts communities of color:</a:t>
            </a:r>
          </a:p>
          <a:p>
            <a:pPr lvl="2"/>
            <a:r>
              <a:rPr lang="en-US" sz="2600" dirty="0"/>
              <a:t>People who identify as American Indian/Alaskan Native, Black/African American, or two or more races experience gender-based violence at a higher rate than the general population;</a:t>
            </a:r>
          </a:p>
          <a:p>
            <a:pPr lvl="2"/>
            <a:r>
              <a:rPr lang="en-US" sz="2600" dirty="0"/>
              <a:t>40.4% of confirmed sex trafficking victims were African American; this is more than 3 times the percentage of African Americans residing in the United States. </a:t>
            </a:r>
          </a:p>
          <a:p>
            <a:pPr marL="457200" lvl="1" indent="0">
              <a:buNone/>
            </a:pPr>
            <a:endParaRPr lang="en-US" sz="2400" dirty="0"/>
          </a:p>
        </p:txBody>
      </p:sp>
    </p:spTree>
    <p:extLst>
      <p:ext uri="{BB962C8B-B14F-4D97-AF65-F5344CB8AC3E}">
        <p14:creationId xmlns:p14="http://schemas.microsoft.com/office/powerpoint/2010/main" val="3994624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Populations (pg. 5)</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371600"/>
            <a:ext cx="10515600" cy="4541349"/>
          </a:xfrm>
        </p:spPr>
        <p:txBody>
          <a:bodyPr>
            <a:normAutofit/>
          </a:bodyPr>
          <a:lstStyle/>
          <a:p>
            <a:pPr marL="457200" lvl="1" indent="0">
              <a:buNone/>
            </a:pPr>
            <a:endParaRPr lang="en-US" sz="2400" b="1" dirty="0"/>
          </a:p>
          <a:p>
            <a:pPr marL="457200" lvl="1" indent="0">
              <a:buNone/>
            </a:pPr>
            <a:r>
              <a:rPr lang="en-US" sz="2400" b="1" dirty="0"/>
              <a:t>Priority Population</a:t>
            </a:r>
          </a:p>
          <a:p>
            <a:pPr lvl="1"/>
            <a:r>
              <a:rPr lang="en-US" dirty="0"/>
              <a:t>Victims/survivors of gender-based violence (domestic violence, sexual assault, and/or commercial sexual exploitation) in Seattle. </a:t>
            </a:r>
            <a:endParaRPr lang="en-US" sz="2400" b="1" dirty="0"/>
          </a:p>
          <a:p>
            <a:pPr marL="457200" lvl="1" indent="0">
              <a:buNone/>
            </a:pPr>
            <a:endParaRPr lang="en-US" sz="2400" dirty="0">
              <a:solidFill>
                <a:srgbClr val="FF0000"/>
              </a:solidFill>
            </a:endParaRPr>
          </a:p>
          <a:p>
            <a:pPr marL="457200" lvl="1" indent="0">
              <a:buNone/>
            </a:pPr>
            <a:r>
              <a:rPr lang="en-US" sz="2400" b="1" dirty="0"/>
              <a:t>Focus Population</a:t>
            </a:r>
          </a:p>
          <a:p>
            <a:pPr lvl="1"/>
            <a:r>
              <a:rPr lang="en-US" sz="2400" dirty="0"/>
              <a:t>American Indian/Alaskan Native</a:t>
            </a:r>
          </a:p>
          <a:p>
            <a:pPr lvl="1"/>
            <a:r>
              <a:rPr lang="en-US" sz="2400" dirty="0"/>
              <a:t>Black/African American </a:t>
            </a:r>
          </a:p>
        </p:txBody>
      </p:sp>
    </p:spTree>
    <p:extLst>
      <p:ext uri="{BB962C8B-B14F-4D97-AF65-F5344CB8AC3E}">
        <p14:creationId xmlns:p14="http://schemas.microsoft.com/office/powerpoint/2010/main" val="290039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Performance Measures (pg. 13)</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410789"/>
            <a:ext cx="10515600" cy="4502160"/>
          </a:xfrm>
        </p:spPr>
        <p:txBody>
          <a:bodyPr>
            <a:normAutofit fontScale="62500" lnSpcReduction="20000"/>
          </a:bodyPr>
          <a:lstStyle/>
          <a:p>
            <a:pPr marL="0" indent="0">
              <a:buNone/>
            </a:pPr>
            <a:r>
              <a:rPr lang="en-US" sz="3500" u="sng" dirty="0"/>
              <a:t>Quantity  </a:t>
            </a:r>
            <a:r>
              <a:rPr lang="en-US" u="sng" dirty="0"/>
              <a:t>  </a:t>
            </a:r>
            <a:endParaRPr lang="en-US" dirty="0"/>
          </a:p>
          <a:p>
            <a:pPr lvl="0"/>
            <a:r>
              <a:rPr lang="en-US" sz="3500" dirty="0"/>
              <a:t># of survivors of gender-based violence by gender and race/ethnicity served</a:t>
            </a:r>
          </a:p>
          <a:p>
            <a:pPr lvl="0"/>
            <a:r>
              <a:rPr lang="en-US" sz="3500" dirty="0"/>
              <a:t># of MODVSA meetings attended (by providers)</a:t>
            </a:r>
          </a:p>
          <a:p>
            <a:endParaRPr lang="en-US" sz="3500" dirty="0"/>
          </a:p>
          <a:p>
            <a:pPr marL="0" indent="0">
              <a:buNone/>
            </a:pPr>
            <a:r>
              <a:rPr lang="en-US" sz="3500" u="sng" dirty="0"/>
              <a:t>Quality</a:t>
            </a:r>
            <a:endParaRPr lang="en-US" sz="3500" dirty="0"/>
          </a:p>
          <a:p>
            <a:pPr lvl="0"/>
            <a:r>
              <a:rPr lang="en-US" sz="3500" dirty="0"/>
              <a:t>% of survivors satisfied with the quality of services provided as measured by a client survey or interview </a:t>
            </a:r>
          </a:p>
          <a:p>
            <a:pPr lvl="0"/>
            <a:r>
              <a:rPr lang="en-US" sz="3500" dirty="0"/>
              <a:t>% of survivors from focus population satisfied with the quality of services provided as measured by a client survey or interview</a:t>
            </a:r>
          </a:p>
          <a:p>
            <a:pPr lvl="0"/>
            <a:r>
              <a:rPr lang="en-US" sz="3500" dirty="0"/>
              <a:t>% of survivors who can identify immediate next steps as measured by a client survey or interview</a:t>
            </a:r>
          </a:p>
          <a:p>
            <a:pPr lvl="0"/>
            <a:r>
              <a:rPr lang="en-US" sz="3500" dirty="0"/>
              <a:t>% of survivors from focus population who can identify immediate next steps as measured by a client survey or interview</a:t>
            </a:r>
          </a:p>
          <a:p>
            <a:endParaRPr lang="en-US" sz="3500" dirty="0"/>
          </a:p>
          <a:p>
            <a:endParaRPr lang="en-US" dirty="0"/>
          </a:p>
        </p:txBody>
      </p:sp>
    </p:spTree>
    <p:extLst>
      <p:ext uri="{BB962C8B-B14F-4D97-AF65-F5344CB8AC3E}">
        <p14:creationId xmlns:p14="http://schemas.microsoft.com/office/powerpoint/2010/main" val="258062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Performance Measures (pg. 13)</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410789"/>
            <a:ext cx="10515600" cy="4502160"/>
          </a:xfrm>
        </p:spPr>
        <p:txBody>
          <a:bodyPr>
            <a:normAutofit fontScale="77500" lnSpcReduction="20000"/>
          </a:bodyPr>
          <a:lstStyle/>
          <a:p>
            <a:endParaRPr lang="en-US" sz="3500" dirty="0"/>
          </a:p>
          <a:p>
            <a:pPr marL="0" indent="0">
              <a:buNone/>
            </a:pPr>
            <a:r>
              <a:rPr lang="en-US" sz="3500" u="sng" dirty="0"/>
              <a:t>Impact</a:t>
            </a:r>
            <a:endParaRPr lang="en-US" sz="3500" dirty="0"/>
          </a:p>
          <a:p>
            <a:pPr lvl="0"/>
            <a:r>
              <a:rPr lang="en-US" sz="3500" dirty="0"/>
              <a:t>% of survivors who report progress towards service plan goals as measured by the contract status report </a:t>
            </a:r>
          </a:p>
          <a:p>
            <a:pPr lvl="0"/>
            <a:r>
              <a:rPr lang="en-US" sz="3500" dirty="0"/>
              <a:t>% of survivors from focus population who demonstrate progress towards service plan goals as measured by a contract status report</a:t>
            </a:r>
          </a:p>
          <a:p>
            <a:pPr lvl="0"/>
            <a:r>
              <a:rPr lang="en-US" sz="3500" dirty="0"/>
              <a:t>% of survivors who increase safe housing stability (only applies to housing strategies) as measured by the contract status report</a:t>
            </a:r>
          </a:p>
          <a:p>
            <a:pPr lvl="0"/>
            <a:r>
              <a:rPr lang="en-US" sz="3500" dirty="0"/>
              <a:t>% of survivors from focus population who increase safe housing stability (only applies to housing services strategies) as measured by a contract status report</a:t>
            </a:r>
          </a:p>
          <a:p>
            <a:endParaRPr lang="en-US" dirty="0"/>
          </a:p>
        </p:txBody>
      </p:sp>
    </p:spTree>
    <p:extLst>
      <p:ext uri="{BB962C8B-B14F-4D97-AF65-F5344CB8AC3E}">
        <p14:creationId xmlns:p14="http://schemas.microsoft.com/office/powerpoint/2010/main" val="232907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Introduction</a:t>
            </a:r>
            <a:endParaRPr lang="en-US" b="0" dirty="0"/>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a:bodyPr>
          <a:lstStyle/>
          <a:p>
            <a:r>
              <a:rPr lang="en-US" dirty="0"/>
              <a:t>This 2018 Gender-based Violence Survivor Services RFP is an open and competitive funding process.</a:t>
            </a:r>
          </a:p>
          <a:p>
            <a:pPr>
              <a:buNone/>
            </a:pPr>
            <a:endParaRPr lang="en-US" dirty="0"/>
          </a:p>
          <a:p>
            <a:r>
              <a:rPr lang="en-US" dirty="0"/>
              <a:t>Approximately $6,433,578 is available through the General Fund.</a:t>
            </a:r>
          </a:p>
          <a:p>
            <a:pPr>
              <a:buNone/>
            </a:pPr>
            <a:endParaRPr lang="en-US" dirty="0"/>
          </a:p>
          <a:p>
            <a:r>
              <a:rPr lang="en-US" dirty="0"/>
              <a:t>Funding awards will be made for the period of January 1, 2019 - December 31, 2019. Renewal is contingent upon agency performance and city budget  availability.</a:t>
            </a:r>
          </a:p>
        </p:txBody>
      </p:sp>
    </p:spTree>
    <p:extLst>
      <p:ext uri="{BB962C8B-B14F-4D97-AF65-F5344CB8AC3E}">
        <p14:creationId xmlns:p14="http://schemas.microsoft.com/office/powerpoint/2010/main" val="5418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Key Staff (pg. 13)</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lnSpcReduction="10000"/>
          </a:bodyPr>
          <a:lstStyle/>
          <a:p>
            <a:r>
              <a:rPr lang="en-US" dirty="0"/>
              <a:t>There should be sufficient qualified, culturally and linguistically competent staff to effectively conduct the strategies outlined and activities proposed. </a:t>
            </a:r>
          </a:p>
          <a:p>
            <a:r>
              <a:rPr lang="en-US" dirty="0"/>
              <a:t>Successful applicants must obtain the required level of training for the specific GBV populations being served in proposed program model(s).</a:t>
            </a:r>
          </a:p>
          <a:p>
            <a:r>
              <a:rPr lang="en-US" dirty="0"/>
              <a:t>All program staff, supervisors and volunteers must be familiar with the dynamics of domestic violence, sexual assault and commercial sexual exploitation and relevant community resources.</a:t>
            </a:r>
          </a:p>
        </p:txBody>
      </p:sp>
    </p:spTree>
    <p:extLst>
      <p:ext uri="{BB962C8B-B14F-4D97-AF65-F5344CB8AC3E}">
        <p14:creationId xmlns:p14="http://schemas.microsoft.com/office/powerpoint/2010/main" val="37679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Submission Instructions (pg. 16)</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25000" lnSpcReduction="20000"/>
          </a:bodyPr>
          <a:lstStyle/>
          <a:p>
            <a:r>
              <a:rPr lang="en-US" sz="6400" b="1" u="sng" dirty="0">
                <a:highlight>
                  <a:srgbClr val="FFFF00"/>
                </a:highlight>
              </a:rPr>
              <a:t>Applications due on  Friday, June 29, 2018 @ Noon </a:t>
            </a:r>
            <a:br>
              <a:rPr lang="en-US" sz="6400" dirty="0">
                <a:solidFill>
                  <a:srgbClr val="FF0000"/>
                </a:solidFill>
              </a:rPr>
            </a:br>
            <a:endParaRPr lang="en-US" sz="6400" dirty="0"/>
          </a:p>
          <a:p>
            <a:r>
              <a:rPr lang="en-US" sz="6400" dirty="0"/>
              <a:t>Mail or hand deliver to:</a:t>
            </a:r>
          </a:p>
          <a:p>
            <a:pPr>
              <a:buNone/>
            </a:pPr>
            <a:r>
              <a:rPr lang="en-US" sz="6400" dirty="0"/>
              <a:t>		Seattle Human Services Department</a:t>
            </a:r>
          </a:p>
          <a:p>
            <a:pPr>
              <a:buNone/>
            </a:pPr>
            <a:r>
              <a:rPr lang="en-US" sz="6400" dirty="0"/>
              <a:t>		Request for Proposal Response – 2018 Gender-based Violence Survivor Services</a:t>
            </a:r>
          </a:p>
          <a:p>
            <a:pPr>
              <a:buNone/>
            </a:pPr>
            <a:r>
              <a:rPr lang="en-US" sz="6400" dirty="0">
                <a:solidFill>
                  <a:srgbClr val="FF0000"/>
                </a:solidFill>
              </a:rPr>
              <a:t>		</a:t>
            </a:r>
            <a:r>
              <a:rPr lang="en-US" sz="6400" b="1" dirty="0"/>
              <a:t>ATTN:  Jenn Ozawa</a:t>
            </a:r>
          </a:p>
          <a:p>
            <a:pPr>
              <a:buNone/>
            </a:pPr>
            <a:r>
              <a:rPr lang="en-US" sz="6400" dirty="0">
                <a:solidFill>
                  <a:srgbClr val="FF0000"/>
                </a:solidFill>
              </a:rPr>
              <a:t>		</a:t>
            </a:r>
            <a:r>
              <a:rPr lang="en-US" sz="6400" dirty="0"/>
              <a:t>700 Fifth Ave, Suite 5800</a:t>
            </a:r>
          </a:p>
          <a:p>
            <a:pPr>
              <a:buNone/>
            </a:pPr>
            <a:r>
              <a:rPr lang="en-US" sz="6400" dirty="0"/>
              <a:t> 		P.O. Box 34215</a:t>
            </a:r>
          </a:p>
          <a:p>
            <a:pPr>
              <a:buNone/>
            </a:pPr>
            <a:r>
              <a:rPr lang="en-US" sz="6400" dirty="0"/>
              <a:t>		Seattle, WA  98124-4215</a:t>
            </a:r>
            <a:br>
              <a:rPr lang="en-US" sz="6400" dirty="0"/>
            </a:br>
            <a:endParaRPr lang="en-US" sz="6400" dirty="0"/>
          </a:p>
          <a:p>
            <a:r>
              <a:rPr lang="en-US" sz="6400" dirty="0"/>
              <a:t>Online at: </a:t>
            </a:r>
            <a:r>
              <a:rPr lang="en-US" sz="6400" u="sng" dirty="0">
                <a:hlinkClick r:id="rId3"/>
              </a:rPr>
              <a:t>http://web6.seattle.gov/hsd/rfi/index.aspx</a:t>
            </a:r>
            <a:r>
              <a:rPr lang="en-US" sz="6400" dirty="0"/>
              <a:t>.</a:t>
            </a:r>
          </a:p>
          <a:p>
            <a:pPr marL="0" indent="0">
              <a:buNone/>
            </a:pPr>
            <a:endParaRPr lang="en-US" sz="6400" dirty="0"/>
          </a:p>
          <a:p>
            <a:r>
              <a:rPr lang="en-US" sz="6400" b="1" dirty="0"/>
              <a:t>No faxed or e-mailed submissions</a:t>
            </a:r>
          </a:p>
          <a:p>
            <a:endParaRPr lang="en-US" sz="6400" dirty="0"/>
          </a:p>
          <a:p>
            <a:r>
              <a:rPr lang="en-US" sz="6400" b="1" u="sng" dirty="0">
                <a:highlight>
                  <a:srgbClr val="FFFF00"/>
                </a:highlight>
              </a:rPr>
              <a:t>Applications must be complete and on-time</a:t>
            </a:r>
          </a:p>
          <a:p>
            <a:endParaRPr lang="en-US" dirty="0"/>
          </a:p>
        </p:txBody>
      </p:sp>
    </p:spTree>
    <p:extLst>
      <p:ext uri="{BB962C8B-B14F-4D97-AF65-F5344CB8AC3E}">
        <p14:creationId xmlns:p14="http://schemas.microsoft.com/office/powerpoint/2010/main" val="298776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HSD Online Submission System (pg. 16)</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77500" lnSpcReduction="20000"/>
          </a:bodyPr>
          <a:lstStyle/>
          <a:p>
            <a:pPr lvl="0"/>
            <a:r>
              <a:rPr lang="en-US" dirty="0"/>
              <a:t>The system is NOT an online Application – no saving</a:t>
            </a:r>
          </a:p>
          <a:p>
            <a:pPr marL="0" lvl="0" indent="0">
              <a:buNone/>
            </a:pPr>
            <a:endParaRPr lang="en-US" dirty="0"/>
          </a:p>
          <a:p>
            <a:pPr lvl="0"/>
            <a:r>
              <a:rPr lang="en-US" dirty="0"/>
              <a:t>You may upload files up to a maximum of 100 MB</a:t>
            </a:r>
          </a:p>
          <a:p>
            <a:pPr lvl="0"/>
            <a:endParaRPr lang="en-US" dirty="0"/>
          </a:p>
          <a:p>
            <a:pPr lvl="0"/>
            <a:r>
              <a:rPr lang="en-US" dirty="0"/>
              <a:t>Acceptable file types include:  .pdf   .doc   .</a:t>
            </a:r>
            <a:r>
              <a:rPr lang="en-US" dirty="0" err="1"/>
              <a:t>docx</a:t>
            </a:r>
            <a:r>
              <a:rPr lang="en-US" dirty="0"/>
              <a:t>   .rtf   .</a:t>
            </a:r>
            <a:r>
              <a:rPr lang="en-US" dirty="0" err="1"/>
              <a:t>xls</a:t>
            </a:r>
            <a:r>
              <a:rPr lang="en-US" dirty="0"/>
              <a:t>   .</a:t>
            </a:r>
            <a:r>
              <a:rPr lang="en-US" dirty="0" err="1"/>
              <a:t>xlsx</a:t>
            </a:r>
            <a:endParaRPr lang="en-US" dirty="0"/>
          </a:p>
          <a:p>
            <a:pPr lvl="0"/>
            <a:endParaRPr lang="en-US" dirty="0"/>
          </a:p>
          <a:p>
            <a:pPr lvl="0"/>
            <a:r>
              <a:rPr lang="en-US" dirty="0"/>
              <a:t>There are required fields to be completed.  </a:t>
            </a:r>
            <a:r>
              <a:rPr lang="en-US" b="1" i="1" dirty="0"/>
              <a:t>Ensure you allow sufficient time to complete the steps in order to submit your application by the deadline.</a:t>
            </a:r>
          </a:p>
          <a:p>
            <a:pPr lvl="0"/>
            <a:endParaRPr lang="en-US" dirty="0"/>
          </a:p>
          <a:p>
            <a:pPr lvl="0"/>
            <a:r>
              <a:rPr lang="en-US" dirty="0"/>
              <a:t>The system automatically sends a confirmation to all e-mail addresses you enter</a:t>
            </a:r>
          </a:p>
          <a:p>
            <a:endParaRPr lang="en-US" dirty="0"/>
          </a:p>
        </p:txBody>
      </p:sp>
    </p:spTree>
    <p:extLst>
      <p:ext uri="{BB962C8B-B14F-4D97-AF65-F5344CB8AC3E}">
        <p14:creationId xmlns:p14="http://schemas.microsoft.com/office/powerpoint/2010/main" val="207483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Nonprofit Assistance Center (NAC) Technical Assistance Sessions (pg. 4)</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lnSpcReduction="20000"/>
          </a:bodyPr>
          <a:lstStyle/>
          <a:p>
            <a:pPr marL="0" lvl="0" indent="0">
              <a:buNone/>
            </a:pPr>
            <a:endParaRPr lang="en-US" dirty="0"/>
          </a:p>
          <a:p>
            <a:pPr lvl="0"/>
            <a:r>
              <a:rPr lang="en-US" dirty="0"/>
              <a:t>NAC provides 1:1 application assistance to prospective applicants</a:t>
            </a:r>
          </a:p>
          <a:p>
            <a:pPr lvl="0"/>
            <a:r>
              <a:rPr lang="en-US" dirty="0"/>
              <a:t>Assistance is limited to 30 minutes per applicant</a:t>
            </a:r>
          </a:p>
          <a:p>
            <a:pPr lvl="0"/>
            <a:r>
              <a:rPr lang="en-US" dirty="0"/>
              <a:t>NAC cannot write or draft applications, but may offer suggestions and onsite review of draft applications</a:t>
            </a:r>
          </a:p>
          <a:p>
            <a:pPr lvl="0"/>
            <a:r>
              <a:rPr lang="en-US" dirty="0"/>
              <a:t>It’s recommended to have an outline or draft prepared prior to the appointment </a:t>
            </a:r>
          </a:p>
          <a:p>
            <a:pPr lvl="0"/>
            <a:r>
              <a:rPr lang="en-US" dirty="0"/>
              <a:t>Sessions are offered by appointment only, 206-386-9062</a:t>
            </a:r>
          </a:p>
          <a:p>
            <a:pPr lvl="1"/>
            <a:r>
              <a:rPr lang="en-US" dirty="0"/>
              <a:t>Monday, June 11</a:t>
            </a:r>
            <a:r>
              <a:rPr lang="en-US" baseline="30000" dirty="0"/>
              <a:t>th</a:t>
            </a:r>
            <a:r>
              <a:rPr lang="en-US" dirty="0"/>
              <a:t> from 2:00 p.m. – 5:00 p.m. </a:t>
            </a:r>
          </a:p>
          <a:p>
            <a:pPr lvl="1"/>
            <a:r>
              <a:rPr lang="en-US" dirty="0"/>
              <a:t>Wednesday, June 13</a:t>
            </a:r>
            <a:r>
              <a:rPr lang="en-US" baseline="30000" dirty="0"/>
              <a:t>th</a:t>
            </a:r>
            <a:r>
              <a:rPr lang="en-US" dirty="0"/>
              <a:t> from 1:00 p.m. – 4:00 p.m. </a:t>
            </a:r>
          </a:p>
          <a:p>
            <a:pPr marL="457200" lvl="1" indent="0">
              <a:buNone/>
            </a:pPr>
            <a:endParaRPr lang="en-US" dirty="0"/>
          </a:p>
          <a:p>
            <a:pPr lvl="0"/>
            <a:endParaRPr lang="en-US" dirty="0"/>
          </a:p>
        </p:txBody>
      </p:sp>
    </p:spTree>
    <p:extLst>
      <p:ext uri="{BB962C8B-B14F-4D97-AF65-F5344CB8AC3E}">
        <p14:creationId xmlns:p14="http://schemas.microsoft.com/office/powerpoint/2010/main" val="121853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Complete Applications (pg. 22)</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32500" lnSpcReduction="20000"/>
          </a:bodyPr>
          <a:lstStyle/>
          <a:p>
            <a:pPr marL="0" indent="0">
              <a:buNone/>
            </a:pPr>
            <a:r>
              <a:rPr lang="en-US" sz="6400" dirty="0"/>
              <a:t>Late applications will not be accepted. </a:t>
            </a:r>
            <a:r>
              <a:rPr lang="en-US" sz="6600" b="1" dirty="0"/>
              <a:t>HSD is not responsible for ensuring that applications are received by the deadline.</a:t>
            </a:r>
          </a:p>
          <a:p>
            <a:pPr marL="0" indent="0">
              <a:buNone/>
            </a:pPr>
            <a:endParaRPr lang="en-US" sz="6600" dirty="0"/>
          </a:p>
          <a:p>
            <a:pPr marL="0" indent="0">
              <a:buNone/>
            </a:pPr>
            <a:r>
              <a:rPr lang="en-US" sz="6400" dirty="0"/>
              <a:t>Applications </a:t>
            </a:r>
            <a:r>
              <a:rPr lang="en-US" sz="6400" u="sng" dirty="0"/>
              <a:t>must</a:t>
            </a:r>
            <a:r>
              <a:rPr lang="en-US" sz="6400" dirty="0"/>
              <a:t> include: </a:t>
            </a:r>
          </a:p>
          <a:p>
            <a:pPr lvl="2"/>
            <a:r>
              <a:rPr lang="en-US" sz="6500" dirty="0"/>
              <a:t>Application Cover Sheet with a physical signature</a:t>
            </a:r>
          </a:p>
          <a:p>
            <a:pPr lvl="2"/>
            <a:r>
              <a:rPr lang="en-US" sz="6500" dirty="0"/>
              <a:t>Core Narrative Response (4-page limit)</a:t>
            </a:r>
          </a:p>
          <a:p>
            <a:pPr lvl="2"/>
            <a:r>
              <a:rPr lang="en-US" sz="6500" dirty="0"/>
              <a:t>Service Strategy Profile</a:t>
            </a:r>
          </a:p>
          <a:p>
            <a:pPr lvl="2"/>
            <a:r>
              <a:rPr lang="en-US" sz="6500" dirty="0"/>
              <a:t>Service Strategy Narrative Questions (6-page limit per strategy) </a:t>
            </a:r>
          </a:p>
          <a:p>
            <a:pPr lvl="2"/>
            <a:r>
              <a:rPr lang="en-US" sz="6500" dirty="0"/>
              <a:t>Proposed Program Budget and Proposed Personnel Detail Budget form </a:t>
            </a:r>
          </a:p>
          <a:p>
            <a:pPr lvl="2"/>
            <a:r>
              <a:rPr lang="en-US" sz="6500" dirty="0"/>
              <a:t>Proof of status as: IRS nonprofit, legal entity incorporation, or tribe</a:t>
            </a:r>
          </a:p>
          <a:p>
            <a:pPr lvl="2"/>
            <a:r>
              <a:rPr lang="en-US" sz="6500" dirty="0"/>
              <a:t>Current Board of Directors roster</a:t>
            </a:r>
          </a:p>
          <a:p>
            <a:pPr lvl="2"/>
            <a:r>
              <a:rPr lang="en-US" sz="6500" dirty="0"/>
              <a:t>Minutes from last 3 Board of Directors meetings</a:t>
            </a:r>
          </a:p>
          <a:p>
            <a:pPr lvl="2"/>
            <a:r>
              <a:rPr lang="en-US" sz="6500" dirty="0"/>
              <a:t>Federally approved Indirect rate, if applicable</a:t>
            </a:r>
          </a:p>
          <a:p>
            <a:endParaRPr lang="en-US" dirty="0"/>
          </a:p>
        </p:txBody>
      </p:sp>
    </p:spTree>
    <p:extLst>
      <p:ext uri="{BB962C8B-B14F-4D97-AF65-F5344CB8AC3E}">
        <p14:creationId xmlns:p14="http://schemas.microsoft.com/office/powerpoint/2010/main" val="943503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Fiscal Documents (pg. 23)</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pPr marL="514350" lvl="2" indent="-285750">
              <a:tabLst>
                <a:tab pos="3090863" algn="l"/>
              </a:tabLst>
            </a:pPr>
            <a:r>
              <a:rPr lang="en-US" dirty="0"/>
              <a:t>Agencies for which HSD has current financial and insurance documents will not be required to resubmit.</a:t>
            </a:r>
          </a:p>
          <a:p>
            <a:pPr marL="228600" lvl="2" indent="0">
              <a:buNone/>
              <a:tabLst>
                <a:tab pos="3090863" algn="l"/>
              </a:tabLst>
            </a:pPr>
            <a:endParaRPr lang="en-US" dirty="0"/>
          </a:p>
          <a:p>
            <a:pPr marL="514350" lvl="2" indent="-285750">
              <a:tabLst>
                <a:tab pos="3090863" algn="l"/>
              </a:tabLst>
            </a:pPr>
            <a:r>
              <a:rPr lang="en-US" dirty="0"/>
              <a:t>Agencies for which HSD has incomplete or no financial and/or insurance documents will be notified by the Coordinator and required to </a:t>
            </a:r>
            <a:r>
              <a:rPr lang="en-US" b="1" u="sng" dirty="0"/>
              <a:t>submit ALL requested documents within 4 business days from the date of written request.</a:t>
            </a:r>
            <a:r>
              <a:rPr lang="en-US" dirty="0"/>
              <a:t> This is tentatively scheduled for the week of July 2</a:t>
            </a:r>
            <a:r>
              <a:rPr lang="en-US" baseline="30000" dirty="0"/>
              <a:t>nd</a:t>
            </a:r>
            <a:r>
              <a:rPr lang="en-US" dirty="0"/>
              <a:t> or July 9</a:t>
            </a:r>
            <a:r>
              <a:rPr lang="en-US" baseline="30000" dirty="0"/>
              <a:t>th</a:t>
            </a:r>
            <a:r>
              <a:rPr lang="en-US" dirty="0"/>
              <a:t>. </a:t>
            </a:r>
          </a:p>
          <a:p>
            <a:pPr marL="228600" lvl="2" indent="0">
              <a:buNone/>
              <a:tabLst>
                <a:tab pos="3090863" algn="l"/>
              </a:tabLst>
            </a:pPr>
            <a:endParaRPr lang="en-US" dirty="0">
              <a:solidFill>
                <a:srgbClr val="FF0000"/>
              </a:solidFill>
            </a:endParaRPr>
          </a:p>
          <a:p>
            <a:pPr marL="514350" lvl="2" indent="-285750">
              <a:tabLst>
                <a:tab pos="3090863" algn="l"/>
              </a:tabLst>
            </a:pPr>
            <a:r>
              <a:rPr lang="en-US" dirty="0"/>
              <a:t>Financial and Insurance documentation that may be requested are listed in Section IV. of the Application.</a:t>
            </a:r>
          </a:p>
          <a:p>
            <a:endParaRPr lang="en-US" dirty="0"/>
          </a:p>
        </p:txBody>
      </p:sp>
    </p:spTree>
    <p:extLst>
      <p:ext uri="{BB962C8B-B14F-4D97-AF65-F5344CB8AC3E}">
        <p14:creationId xmlns:p14="http://schemas.microsoft.com/office/powerpoint/2010/main" val="4292835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838200" y="365126"/>
            <a:ext cx="10515600" cy="1104752"/>
          </a:xfrm>
        </p:spPr>
        <p:txBody>
          <a:bodyPr/>
          <a:lstStyle/>
          <a:p>
            <a:r>
              <a:rPr lang="en-US" dirty="0"/>
              <a:t>Rating Criteria (pg. 17)</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469878"/>
            <a:ext cx="10515600" cy="4443071"/>
          </a:xfrm>
        </p:spPr>
        <p:txBody>
          <a:bodyPr>
            <a:normAutofit/>
          </a:bodyPr>
          <a:lstStyle/>
          <a:p>
            <a:pPr marL="0" indent="0">
              <a:buNone/>
            </a:pPr>
            <a:r>
              <a:rPr lang="en-US" dirty="0"/>
              <a:t>Scoring</a:t>
            </a:r>
          </a:p>
          <a:p>
            <a:pPr marL="0" indent="0">
              <a:buNone/>
            </a:pPr>
            <a:endParaRPr lang="en-US" dirty="0"/>
          </a:p>
        </p:txBody>
      </p:sp>
      <p:graphicFrame>
        <p:nvGraphicFramePr>
          <p:cNvPr id="6" name="Table 5">
            <a:extLst>
              <a:ext uri="{FF2B5EF4-FFF2-40B4-BE49-F238E27FC236}">
                <a16:creationId xmlns:a16="http://schemas.microsoft.com/office/drawing/2014/main" id="{21B57B62-D1AB-4436-95D3-E8D5B9F8962D}"/>
              </a:ext>
            </a:extLst>
          </p:cNvPr>
          <p:cNvGraphicFramePr>
            <a:graphicFrameLocks noGrp="1"/>
          </p:cNvGraphicFramePr>
          <p:nvPr>
            <p:extLst>
              <p:ext uri="{D42A27DB-BD31-4B8C-83A1-F6EECF244321}">
                <p14:modId xmlns:p14="http://schemas.microsoft.com/office/powerpoint/2010/main" val="2964025640"/>
              </p:ext>
            </p:extLst>
          </p:nvPr>
        </p:nvGraphicFramePr>
        <p:xfrm>
          <a:off x="478564" y="2127903"/>
          <a:ext cx="11391543" cy="3627120"/>
        </p:xfrm>
        <a:graphic>
          <a:graphicData uri="http://schemas.openxmlformats.org/drawingml/2006/table">
            <a:tbl>
              <a:tblPr firstRow="1" bandRow="1">
                <a:tableStyleId>{5202B0CA-FC54-4496-8BCA-5EF66A818D29}</a:tableStyleId>
              </a:tblPr>
              <a:tblGrid>
                <a:gridCol w="7713793">
                  <a:extLst>
                    <a:ext uri="{9D8B030D-6E8A-4147-A177-3AD203B41FA5}">
                      <a16:colId xmlns:a16="http://schemas.microsoft.com/office/drawing/2014/main" val="1448823710"/>
                    </a:ext>
                  </a:extLst>
                </a:gridCol>
                <a:gridCol w="3677750">
                  <a:extLst>
                    <a:ext uri="{9D8B030D-6E8A-4147-A177-3AD203B41FA5}">
                      <a16:colId xmlns:a16="http://schemas.microsoft.com/office/drawing/2014/main" val="1621391661"/>
                    </a:ext>
                  </a:extLst>
                </a:gridCol>
              </a:tblGrid>
              <a:tr h="501760">
                <a:tc>
                  <a:txBody>
                    <a:bodyPr/>
                    <a:lstStyle/>
                    <a:p>
                      <a:r>
                        <a:rPr lang="en-US" sz="2800" b="0" kern="1200" dirty="0">
                          <a:solidFill>
                            <a:srgbClr val="000000"/>
                          </a:solidFill>
                          <a:latin typeface="+mn-lt"/>
                          <a:ea typeface="+mn-ea"/>
                          <a:cs typeface="+mn-cs"/>
                        </a:rPr>
                        <a:t>Population Needs </a:t>
                      </a:r>
                    </a:p>
                  </a:txBody>
                  <a:tcPr>
                    <a:lnR>
                      <a:noFill/>
                    </a:lnR>
                    <a:solidFill>
                      <a:schemeClr val="bg1">
                        <a:lumMod val="95000"/>
                      </a:schemeClr>
                    </a:solidFill>
                  </a:tcPr>
                </a:tc>
                <a:tc>
                  <a:txBody>
                    <a:bodyPr/>
                    <a:lstStyle/>
                    <a:p>
                      <a:r>
                        <a:rPr lang="en-US" sz="2800" b="0" kern="1200" dirty="0">
                          <a:solidFill>
                            <a:schemeClr val="tx1"/>
                          </a:solidFill>
                          <a:latin typeface="+mn-lt"/>
                          <a:ea typeface="+mn-ea"/>
                          <a:cs typeface="+mn-cs"/>
                        </a:rPr>
                        <a:t>15 Points </a:t>
                      </a: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8882195"/>
                  </a:ext>
                </a:extLst>
              </a:tr>
              <a:tr h="501760">
                <a:tc>
                  <a:txBody>
                    <a:bodyPr/>
                    <a:lstStyle/>
                    <a:p>
                      <a:r>
                        <a:rPr lang="en-US" sz="2800" dirty="0">
                          <a:solidFill>
                            <a:srgbClr val="000000"/>
                          </a:solidFill>
                        </a:rPr>
                        <a:t>Cultural Competency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mn-cs"/>
                        </a:rPr>
                        <a:t>15 Points </a:t>
                      </a:r>
                    </a:p>
                  </a:txBody>
                  <a:tcPr>
                    <a:lnT>
                      <a:noFill/>
                    </a:lnT>
                  </a:tcPr>
                </a:tc>
                <a:extLst>
                  <a:ext uri="{0D108BD9-81ED-4DB2-BD59-A6C34878D82A}">
                    <a16:rowId xmlns:a16="http://schemas.microsoft.com/office/drawing/2014/main" val="2347585392"/>
                  </a:ext>
                </a:extLst>
              </a:tr>
              <a:tr h="501760">
                <a:tc>
                  <a:txBody>
                    <a:bodyPr/>
                    <a:lstStyle/>
                    <a:p>
                      <a:r>
                        <a:rPr lang="en-US" sz="2800" dirty="0">
                          <a:solidFill>
                            <a:srgbClr val="000000"/>
                          </a:solidFill>
                        </a:rPr>
                        <a:t>Data &amp; Financial Management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10 Points </a:t>
                      </a:r>
                    </a:p>
                  </a:txBody>
                  <a:tcPr/>
                </a:tc>
                <a:extLst>
                  <a:ext uri="{0D108BD9-81ED-4DB2-BD59-A6C34878D82A}">
                    <a16:rowId xmlns:a16="http://schemas.microsoft.com/office/drawing/2014/main" val="3320104500"/>
                  </a:ext>
                </a:extLst>
              </a:tr>
              <a:tr h="501760">
                <a:tc>
                  <a:txBody>
                    <a:bodyPr/>
                    <a:lstStyle/>
                    <a:p>
                      <a:r>
                        <a:rPr lang="en-US" sz="2800" dirty="0">
                          <a:solidFill>
                            <a:srgbClr val="000000"/>
                          </a:solidFill>
                        </a:rPr>
                        <a:t>Program Description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20 Points </a:t>
                      </a:r>
                    </a:p>
                  </a:txBody>
                  <a:tcPr/>
                </a:tc>
                <a:extLst>
                  <a:ext uri="{0D108BD9-81ED-4DB2-BD59-A6C34878D82A}">
                    <a16:rowId xmlns:a16="http://schemas.microsoft.com/office/drawing/2014/main" val="2172401278"/>
                  </a:ext>
                </a:extLst>
              </a:tr>
              <a:tr h="501760">
                <a:tc>
                  <a:txBody>
                    <a:bodyPr/>
                    <a:lstStyle/>
                    <a:p>
                      <a:r>
                        <a:rPr lang="en-US" sz="2800" dirty="0">
                          <a:solidFill>
                            <a:srgbClr val="000000"/>
                          </a:solidFill>
                        </a:rPr>
                        <a:t>Capacity &amp; Experience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15 Points </a:t>
                      </a:r>
                    </a:p>
                  </a:txBody>
                  <a:tcPr/>
                </a:tc>
                <a:extLst>
                  <a:ext uri="{0D108BD9-81ED-4DB2-BD59-A6C34878D82A}">
                    <a16:rowId xmlns:a16="http://schemas.microsoft.com/office/drawing/2014/main" val="209390515"/>
                  </a:ext>
                </a:extLst>
              </a:tr>
              <a:tr h="501760">
                <a:tc>
                  <a:txBody>
                    <a:bodyPr/>
                    <a:lstStyle/>
                    <a:p>
                      <a:r>
                        <a:rPr lang="en-US" sz="2800" dirty="0">
                          <a:solidFill>
                            <a:srgbClr val="000000"/>
                          </a:solidFill>
                        </a:rPr>
                        <a:t>Partnership &amp; Collaboration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15 Points </a:t>
                      </a:r>
                    </a:p>
                  </a:txBody>
                  <a:tcPr/>
                </a:tc>
                <a:extLst>
                  <a:ext uri="{0D108BD9-81ED-4DB2-BD59-A6C34878D82A}">
                    <a16:rowId xmlns:a16="http://schemas.microsoft.com/office/drawing/2014/main" val="614351848"/>
                  </a:ext>
                </a:extLst>
              </a:tr>
              <a:tr h="501760">
                <a:tc>
                  <a:txBody>
                    <a:bodyPr/>
                    <a:lstStyle/>
                    <a:p>
                      <a:r>
                        <a:rPr lang="en-US" sz="2800" dirty="0">
                          <a:solidFill>
                            <a:srgbClr val="000000"/>
                          </a:solidFill>
                        </a:rPr>
                        <a:t>Budget &amp; Leveraging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10 Points </a:t>
                      </a:r>
                    </a:p>
                  </a:txBody>
                  <a:tcPr/>
                </a:tc>
                <a:extLst>
                  <a:ext uri="{0D108BD9-81ED-4DB2-BD59-A6C34878D82A}">
                    <a16:rowId xmlns:a16="http://schemas.microsoft.com/office/drawing/2014/main" val="3321107808"/>
                  </a:ext>
                </a:extLst>
              </a:tr>
            </a:tbl>
          </a:graphicData>
        </a:graphic>
      </p:graphicFrame>
    </p:spTree>
    <p:extLst>
      <p:ext uri="{BB962C8B-B14F-4D97-AF65-F5344CB8AC3E}">
        <p14:creationId xmlns:p14="http://schemas.microsoft.com/office/powerpoint/2010/main" val="9743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Review and Rating Summary</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lnSpcReduction="20000"/>
          </a:bodyPr>
          <a:lstStyle/>
          <a:p>
            <a:r>
              <a:rPr lang="en-US" dirty="0"/>
              <a:t>Applications submitted</a:t>
            </a:r>
          </a:p>
          <a:p>
            <a:pPr marL="0" indent="0">
              <a:buNone/>
            </a:pPr>
            <a:endParaRPr lang="en-US" sz="1000" dirty="0"/>
          </a:p>
          <a:p>
            <a:r>
              <a:rPr lang="en-US" dirty="0"/>
              <a:t>Rating committee reviews complete applications</a:t>
            </a:r>
          </a:p>
          <a:p>
            <a:pPr marL="0" indent="0">
              <a:buNone/>
            </a:pPr>
            <a:endParaRPr lang="en-US" sz="1000" dirty="0"/>
          </a:p>
          <a:p>
            <a:r>
              <a:rPr lang="en-US" dirty="0"/>
              <a:t>Interviews/site visits </a:t>
            </a:r>
          </a:p>
          <a:p>
            <a:pPr marL="0" indent="0">
              <a:buNone/>
            </a:pPr>
            <a:endParaRPr lang="en-US" sz="1000" dirty="0"/>
          </a:p>
          <a:p>
            <a:r>
              <a:rPr lang="en-US" dirty="0"/>
              <a:t>Fiscal review</a:t>
            </a:r>
          </a:p>
          <a:p>
            <a:pPr marL="0" indent="0">
              <a:buNone/>
            </a:pPr>
            <a:endParaRPr lang="en-US" sz="1000" dirty="0"/>
          </a:p>
          <a:p>
            <a:r>
              <a:rPr lang="en-US" dirty="0"/>
              <a:t>Final recommendations to HSD Director</a:t>
            </a:r>
          </a:p>
          <a:p>
            <a:pPr marL="0" indent="0">
              <a:buNone/>
            </a:pPr>
            <a:endParaRPr lang="en-US" sz="1000" dirty="0"/>
          </a:p>
          <a:p>
            <a:r>
              <a:rPr lang="en-US" dirty="0"/>
              <a:t>Agency and public announcement</a:t>
            </a:r>
          </a:p>
          <a:p>
            <a:endParaRPr lang="en-US" dirty="0"/>
          </a:p>
        </p:txBody>
      </p:sp>
    </p:spTree>
    <p:extLst>
      <p:ext uri="{BB962C8B-B14F-4D97-AF65-F5344CB8AC3E}">
        <p14:creationId xmlns:p14="http://schemas.microsoft.com/office/powerpoint/2010/main" val="224041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lnSpcReduction="10000"/>
          </a:bodyPr>
          <a:lstStyle/>
          <a:p>
            <a:pPr>
              <a:lnSpc>
                <a:spcPct val="80000"/>
              </a:lnSpc>
            </a:pPr>
            <a:r>
              <a:rPr lang="en-US" dirty="0"/>
              <a:t>Follow the required format defined in the Guidelines.</a:t>
            </a:r>
          </a:p>
          <a:p>
            <a:pPr>
              <a:lnSpc>
                <a:spcPct val="80000"/>
              </a:lnSpc>
            </a:pPr>
            <a:endParaRPr lang="en-US" sz="2400" dirty="0"/>
          </a:p>
          <a:p>
            <a:pPr>
              <a:lnSpc>
                <a:spcPct val="80000"/>
              </a:lnSpc>
            </a:pPr>
            <a:r>
              <a:rPr lang="en-US" dirty="0"/>
              <a:t>Be specific, detailed, and concise.</a:t>
            </a:r>
          </a:p>
          <a:p>
            <a:pPr>
              <a:lnSpc>
                <a:spcPct val="80000"/>
              </a:lnSpc>
            </a:pPr>
            <a:endParaRPr lang="en-US" sz="2400" dirty="0"/>
          </a:p>
          <a:p>
            <a:pPr>
              <a:lnSpc>
                <a:spcPct val="80000"/>
              </a:lnSpc>
            </a:pPr>
            <a:r>
              <a:rPr lang="en-US" dirty="0"/>
              <a:t>Answer all questions and in the context of your proposed program(s).</a:t>
            </a:r>
          </a:p>
          <a:p>
            <a:pPr>
              <a:lnSpc>
                <a:spcPct val="80000"/>
              </a:lnSpc>
            </a:pPr>
            <a:endParaRPr lang="en-US" sz="2400" dirty="0"/>
          </a:p>
          <a:p>
            <a:pPr>
              <a:lnSpc>
                <a:spcPct val="80000"/>
              </a:lnSpc>
            </a:pPr>
            <a:r>
              <a:rPr lang="en-US" dirty="0"/>
              <a:t>Submit an accurate budget; double check your numbers. </a:t>
            </a:r>
          </a:p>
          <a:p>
            <a:pPr>
              <a:lnSpc>
                <a:spcPct val="80000"/>
              </a:lnSpc>
            </a:pPr>
            <a:endParaRPr lang="en-US" sz="2400" dirty="0"/>
          </a:p>
          <a:p>
            <a:pPr>
              <a:lnSpc>
                <a:spcPct val="80000"/>
              </a:lnSpc>
            </a:pPr>
            <a:r>
              <a:rPr lang="en-US" dirty="0"/>
              <a:t>Propose plans for addressing services that are not in place.</a:t>
            </a:r>
          </a:p>
          <a:p>
            <a:endParaRPr lang="en-US" dirty="0"/>
          </a:p>
        </p:txBody>
      </p:sp>
    </p:spTree>
    <p:extLst>
      <p:ext uri="{BB962C8B-B14F-4D97-AF65-F5344CB8AC3E}">
        <p14:creationId xmlns:p14="http://schemas.microsoft.com/office/powerpoint/2010/main" val="33066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Tips (Cont.)</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77500" lnSpcReduction="20000"/>
          </a:bodyPr>
          <a:lstStyle/>
          <a:p>
            <a:r>
              <a:rPr lang="en-US" dirty="0"/>
              <a:t>Have someone else read your application before submitting.</a:t>
            </a:r>
            <a:br>
              <a:rPr lang="en-US" dirty="0"/>
            </a:br>
            <a:endParaRPr lang="en-US" sz="1600" dirty="0"/>
          </a:p>
          <a:p>
            <a:r>
              <a:rPr lang="en-US" dirty="0"/>
              <a:t>Do not exceed the 10-page limit.</a:t>
            </a:r>
            <a:br>
              <a:rPr lang="en-US" dirty="0"/>
            </a:br>
            <a:endParaRPr lang="en-US" dirty="0"/>
          </a:p>
          <a:p>
            <a:r>
              <a:rPr lang="en-US" dirty="0"/>
              <a:t>Use the application submission checklist.</a:t>
            </a:r>
            <a:br>
              <a:rPr lang="en-US" dirty="0"/>
            </a:br>
            <a:endParaRPr lang="en-US" sz="2800" dirty="0"/>
          </a:p>
          <a:p>
            <a:r>
              <a:rPr lang="en-US" dirty="0"/>
              <a:t>Start early.</a:t>
            </a:r>
            <a:br>
              <a:rPr lang="en-US" dirty="0"/>
            </a:br>
            <a:endParaRPr lang="en-US" dirty="0"/>
          </a:p>
          <a:p>
            <a:r>
              <a:rPr lang="en-US" dirty="0"/>
              <a:t>Review the Online Submission Assistance Page for helpful information: </a:t>
            </a:r>
            <a:r>
              <a:rPr lang="en-US" sz="2800" u="sng" dirty="0">
                <a:hlinkClick r:id="rId3"/>
              </a:rPr>
              <a:t>http://web6.seattle.gov/hsd/rfi/help.aspx</a:t>
            </a:r>
            <a:r>
              <a:rPr lang="en-US" sz="2800" dirty="0"/>
              <a:t> </a:t>
            </a:r>
            <a:br>
              <a:rPr lang="en-US" sz="2800" dirty="0"/>
            </a:br>
            <a:endParaRPr lang="en-US" sz="2800" dirty="0"/>
          </a:p>
          <a:p>
            <a:r>
              <a:rPr lang="en-US" b="1" i="1" dirty="0"/>
              <a:t>E-mail questions by the Q&amp;A deadline June 15, 2018: Jenn Ozawa at </a:t>
            </a:r>
            <a:r>
              <a:rPr lang="en-US" b="1" i="1" dirty="0">
                <a:solidFill>
                  <a:srgbClr val="FF0000"/>
                </a:solidFill>
                <a:hlinkClick r:id="rId4"/>
              </a:rPr>
              <a:t>Jenn.Ozawa@Seattle.gov</a:t>
            </a:r>
            <a:r>
              <a:rPr lang="en-US" b="1" i="1" dirty="0">
                <a:solidFill>
                  <a:srgbClr val="FF0000"/>
                </a:solidFill>
              </a:rPr>
              <a:t> </a:t>
            </a:r>
            <a:endParaRPr lang="en-US" b="1" i="1" dirty="0"/>
          </a:p>
          <a:p>
            <a:endParaRPr lang="en-US" dirty="0"/>
          </a:p>
        </p:txBody>
      </p:sp>
    </p:spTree>
    <p:extLst>
      <p:ext uri="{BB962C8B-B14F-4D97-AF65-F5344CB8AC3E}">
        <p14:creationId xmlns:p14="http://schemas.microsoft.com/office/powerpoint/2010/main" val="220402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Timeline</a:t>
            </a:r>
            <a:endParaRPr lang="en-US" b="0" i="1" dirty="0"/>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662708" y="1011382"/>
            <a:ext cx="11266056" cy="4862673"/>
          </a:xfrm>
        </p:spPr>
        <p:txBody>
          <a:bodyPr>
            <a:noAutofit/>
          </a:bodyPr>
          <a:lstStyle/>
          <a:p>
            <a:endParaRPr lang="en-US" sz="1200" dirty="0"/>
          </a:p>
          <a:p>
            <a:r>
              <a:rPr lang="en-US" sz="2100" dirty="0"/>
              <a:t>Funding Opportunity Announcement		May 18, 2018 </a:t>
            </a:r>
          </a:p>
          <a:p>
            <a:pPr marL="0" indent="0">
              <a:buNone/>
            </a:pPr>
            <a:endParaRPr lang="en-US" sz="2100" dirty="0"/>
          </a:p>
          <a:p>
            <a:r>
              <a:rPr lang="en-US" sz="2100" dirty="0"/>
              <a:t>Information Sessions*				May 30, 2018, 11:30 a.m.-1:30 p.m., </a:t>
            </a:r>
          </a:p>
          <a:p>
            <a:pPr marL="0" indent="0">
              <a:buNone/>
            </a:pPr>
            <a:r>
              <a:rPr lang="en-US" sz="2100" dirty="0"/>
              <a:t>						Bitter Lake Community Center, All Purpose 							Room						</a:t>
            </a:r>
          </a:p>
          <a:p>
            <a:pPr marL="0" indent="0">
              <a:buNone/>
            </a:pPr>
            <a:r>
              <a:rPr lang="en-US" sz="2100" dirty="0"/>
              <a:t>						May 31, 2018, 1:00 p.m.- 3:00 p.m., </a:t>
            </a:r>
          </a:p>
          <a:p>
            <a:pPr marL="0" indent="0">
              <a:buNone/>
            </a:pPr>
            <a:r>
              <a:rPr lang="en-US" sz="2100" dirty="0"/>
              <a:t>						2100 Building, Board Room </a:t>
            </a:r>
            <a:br>
              <a:rPr lang="en-US" sz="2100" dirty="0">
                <a:solidFill>
                  <a:srgbClr val="FF0000"/>
                </a:solidFill>
              </a:rPr>
            </a:br>
            <a:endParaRPr lang="en-US" sz="2100" dirty="0">
              <a:solidFill>
                <a:srgbClr val="FF0000"/>
              </a:solidFill>
            </a:endParaRPr>
          </a:p>
          <a:p>
            <a:r>
              <a:rPr lang="en-US" sz="2100" dirty="0"/>
              <a:t>Nonprofit Assistance Technical Assistance* </a:t>
            </a:r>
            <a:r>
              <a:rPr lang="en-US" sz="2100" dirty="0">
                <a:solidFill>
                  <a:srgbClr val="FF0000"/>
                </a:solidFill>
              </a:rPr>
              <a:t>	</a:t>
            </a:r>
            <a:r>
              <a:rPr lang="en-US" sz="2100" dirty="0"/>
              <a:t>June 11, 2018, 2:00 p.m.- 5:00 p.m. </a:t>
            </a:r>
          </a:p>
          <a:p>
            <a:pPr marL="3657600" lvl="8" indent="0">
              <a:buNone/>
            </a:pPr>
            <a:r>
              <a:rPr lang="en-US" sz="2100" dirty="0">
                <a:solidFill>
                  <a:schemeClr val="tx1">
                    <a:lumMod val="50000"/>
                  </a:schemeClr>
                </a:solidFill>
              </a:rPr>
              <a:t>		June 13, 2018, 1:00 p.m.-4:00 p.m. </a:t>
            </a:r>
          </a:p>
          <a:p>
            <a:r>
              <a:rPr lang="en-US" sz="2100" dirty="0"/>
              <a:t>Last Day to Submit Questions	</a:t>
            </a:r>
            <a:r>
              <a:rPr lang="en-US" sz="2100" dirty="0">
                <a:solidFill>
                  <a:srgbClr val="FF0000"/>
                </a:solidFill>
              </a:rPr>
              <a:t>		</a:t>
            </a:r>
            <a:r>
              <a:rPr lang="en-US" sz="2100" dirty="0"/>
              <a:t>June 15, 2018 </a:t>
            </a:r>
          </a:p>
          <a:p>
            <a:pPr marL="0" indent="0">
              <a:buNone/>
            </a:pPr>
            <a:r>
              <a:rPr lang="en-US" sz="1200" dirty="0"/>
              <a:t>*accommodations are made upon request to the RFP Coordinator </a:t>
            </a:r>
          </a:p>
          <a:p>
            <a:endParaRPr lang="en-US" sz="1200" dirty="0"/>
          </a:p>
          <a:p>
            <a:pPr marL="0" indent="0">
              <a:buNone/>
            </a:pPr>
            <a:endParaRPr lang="en-US" sz="1200" dirty="0"/>
          </a:p>
        </p:txBody>
      </p:sp>
    </p:spTree>
    <p:extLst>
      <p:ext uri="{BB962C8B-B14F-4D97-AF65-F5344CB8AC3E}">
        <p14:creationId xmlns:p14="http://schemas.microsoft.com/office/powerpoint/2010/main" val="57295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Appeal Process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200" y="1330036"/>
            <a:ext cx="10515600" cy="4582913"/>
          </a:xfrm>
        </p:spPr>
        <p:txBody>
          <a:bodyPr>
            <a:normAutofit fontScale="55000" lnSpcReduction="20000"/>
          </a:bodyPr>
          <a:lstStyle/>
          <a:p>
            <a:pPr>
              <a:buNone/>
            </a:pPr>
            <a:r>
              <a:rPr lang="en-US" sz="3300" dirty="0"/>
              <a:t>Applicants have the right to protest or appeal certain decisions in the award process</a:t>
            </a:r>
          </a:p>
          <a:p>
            <a:pPr>
              <a:buNone/>
            </a:pPr>
            <a:endParaRPr lang="en-US" sz="3300" dirty="0"/>
          </a:p>
          <a:p>
            <a:pPr>
              <a:buNone/>
            </a:pPr>
            <a:r>
              <a:rPr lang="en-US" sz="3300" dirty="0"/>
              <a:t>Grounds for Appeals:</a:t>
            </a:r>
          </a:p>
          <a:p>
            <a:r>
              <a:rPr lang="en-US" sz="3300" dirty="0"/>
              <a:t>Violation of policies outlined in the Funding Process Manual</a:t>
            </a:r>
          </a:p>
          <a:p>
            <a:r>
              <a:rPr lang="en-US" sz="3300" dirty="0"/>
              <a:t>Violation of policies or failure to adhere to guidelines or published criteria and/or procedures established in the funding opportunity</a:t>
            </a:r>
          </a:p>
          <a:p>
            <a:endParaRPr lang="en-US" sz="3300" dirty="0">
              <a:solidFill>
                <a:srgbClr val="FF0000"/>
              </a:solidFill>
            </a:endParaRPr>
          </a:p>
          <a:p>
            <a:pPr>
              <a:buNone/>
            </a:pPr>
            <a:r>
              <a:rPr lang="en-US" sz="3300" dirty="0"/>
              <a:t>Appeals Deadlines:</a:t>
            </a:r>
          </a:p>
          <a:p>
            <a:pPr>
              <a:buNone/>
            </a:pPr>
            <a:r>
              <a:rPr lang="en-US" sz="3300" dirty="0"/>
              <a:t> </a:t>
            </a:r>
          </a:p>
          <a:p>
            <a:pPr lvl="0"/>
            <a:r>
              <a:rPr lang="en-US" sz="3300" dirty="0"/>
              <a:t>Appeals must be received within four (4) business days from the date of written application status (award/denial)</a:t>
            </a:r>
          </a:p>
          <a:p>
            <a:pPr lvl="0"/>
            <a:r>
              <a:rPr lang="en-US" sz="3300" dirty="0"/>
              <a:t>A written decision by the HSD Director will be made within four (4) business days of the receipt of the appeal. The HSD Director’s decision is final.</a:t>
            </a:r>
          </a:p>
          <a:p>
            <a:pPr lvl="0"/>
            <a:endParaRPr lang="en-US" sz="3300" dirty="0"/>
          </a:p>
          <a:p>
            <a:pPr marL="0" lvl="0" indent="0">
              <a:buNone/>
            </a:pPr>
            <a:r>
              <a:rPr lang="en-US" sz="3300" dirty="0"/>
              <a:t>No contracts resulting from the solicitation will be executed until the appeal process has closed. An appeal may not prevent HSD from issuing an interim contract for services to meet important client needs.</a:t>
            </a:r>
          </a:p>
          <a:p>
            <a:endParaRPr lang="en-US" dirty="0"/>
          </a:p>
        </p:txBody>
      </p:sp>
    </p:spTree>
    <p:extLst>
      <p:ext uri="{BB962C8B-B14F-4D97-AF65-F5344CB8AC3E}">
        <p14:creationId xmlns:p14="http://schemas.microsoft.com/office/powerpoint/2010/main" val="3102129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70000" lnSpcReduction="20000"/>
          </a:bodyPr>
          <a:lstStyle/>
          <a:p>
            <a:r>
              <a:rPr lang="en-US" sz="3600" dirty="0"/>
              <a:t>Questions &amp; Answers posted on RFP website: </a:t>
            </a:r>
          </a:p>
          <a:p>
            <a:pPr marL="0" indent="0">
              <a:buNone/>
            </a:pPr>
            <a:r>
              <a:rPr lang="en-US" sz="3600" dirty="0">
                <a:hlinkClick r:id="rId3"/>
              </a:rPr>
              <a:t>http://www.seattle.gov/humanservices/funding-and-reports/funding-opportunities/2018-gender-based-violence-survivor-services-rfp</a:t>
            </a:r>
            <a:r>
              <a:rPr lang="en-US" sz="3600" dirty="0"/>
              <a:t> </a:t>
            </a:r>
            <a:br>
              <a:rPr lang="en-US" sz="3600" dirty="0"/>
            </a:br>
            <a:endParaRPr lang="en-US" sz="3600" dirty="0"/>
          </a:p>
          <a:p>
            <a:r>
              <a:rPr lang="en-US" sz="3600" dirty="0"/>
              <a:t>Only written answers are official</a:t>
            </a:r>
            <a:br>
              <a:rPr lang="en-US" sz="3600" dirty="0"/>
            </a:br>
            <a:endParaRPr lang="en-US" sz="3600" dirty="0"/>
          </a:p>
          <a:p>
            <a:r>
              <a:rPr lang="en-US" sz="3600" dirty="0"/>
              <a:t>Contact Jenn Ozawa, </a:t>
            </a:r>
            <a:r>
              <a:rPr lang="en-US" sz="3600" dirty="0">
                <a:solidFill>
                  <a:srgbClr val="FF0000"/>
                </a:solidFill>
                <a:hlinkClick r:id="rId4"/>
              </a:rPr>
              <a:t>Jenn.Ozawa@Seattle.gov</a:t>
            </a:r>
            <a:r>
              <a:rPr lang="en-US" sz="3600" dirty="0">
                <a:solidFill>
                  <a:srgbClr val="FF0000"/>
                </a:solidFill>
              </a:rPr>
              <a:t> </a:t>
            </a:r>
            <a:r>
              <a:rPr lang="en-US" sz="3600" dirty="0"/>
              <a:t>with questions prior to June 15, 2018 @ Noon. </a:t>
            </a:r>
            <a:br>
              <a:rPr lang="en-US" sz="3600" dirty="0">
                <a:solidFill>
                  <a:srgbClr val="FF0000"/>
                </a:solidFill>
              </a:rPr>
            </a:br>
            <a:endParaRPr lang="en-US" sz="3600" dirty="0">
              <a:solidFill>
                <a:srgbClr val="FF0000"/>
              </a:solidFill>
            </a:endParaRPr>
          </a:p>
          <a:p>
            <a:r>
              <a:rPr lang="en-US" sz="3600" dirty="0"/>
              <a:t>Any issues and/or questions about the online submission system, contact Susan McCallister, Funding Process Advisor, at (206) 233-0014 or </a:t>
            </a:r>
            <a:r>
              <a:rPr lang="en-US" sz="3600" u="sng" dirty="0">
                <a:hlinkClick r:id="rId5"/>
              </a:rPr>
              <a:t>susan.mccallister@seattle.gov</a:t>
            </a:r>
            <a:r>
              <a:rPr lang="en-US" sz="3600" dirty="0"/>
              <a:t> </a:t>
            </a:r>
          </a:p>
          <a:p>
            <a:endParaRPr lang="en-US" dirty="0"/>
          </a:p>
        </p:txBody>
      </p:sp>
    </p:spTree>
    <p:extLst>
      <p:ext uri="{BB962C8B-B14F-4D97-AF65-F5344CB8AC3E}">
        <p14:creationId xmlns:p14="http://schemas.microsoft.com/office/powerpoint/2010/main" val="590518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371600"/>
            <a:ext cx="11173692" cy="4541349"/>
          </a:xfrm>
        </p:spPr>
        <p:txBody>
          <a:bodyPr>
            <a:normAutofit fontScale="47500" lnSpcReduction="20000"/>
          </a:bodyPr>
          <a:lstStyle/>
          <a:p>
            <a:pPr marL="0" indent="0">
              <a:buNone/>
            </a:pPr>
            <a:r>
              <a:rPr lang="en-US" sz="5300" dirty="0"/>
              <a:t>Centers for Disease Control and Prevention. 2012. “National Intimate Partner and Sexual Violence Survey”. Retrieved from https://www.cdc.gov/violenceprevention/nisvs/index.html </a:t>
            </a:r>
          </a:p>
          <a:p>
            <a:pPr marL="0" indent="0">
              <a:buNone/>
            </a:pPr>
            <a:endParaRPr lang="en-US" sz="5300" dirty="0"/>
          </a:p>
          <a:p>
            <a:pPr marL="0" indent="0">
              <a:buNone/>
            </a:pPr>
            <a:r>
              <a:rPr lang="en-US" sz="5300" dirty="0"/>
              <a:t>United Nations. 2015. “The World’s Women 2015: Trends and Statistics, The United Nations Statistics Division.” Retrieved from:  https://unstats.un.org/unsd/gender/chapter6/chapter6.html</a:t>
            </a:r>
          </a:p>
          <a:p>
            <a:pPr marL="0" indent="0">
              <a:buNone/>
            </a:pPr>
            <a:endParaRPr lang="en-US" sz="5300" dirty="0"/>
          </a:p>
          <a:p>
            <a:pPr marL="0" indent="0">
              <a:buNone/>
            </a:pPr>
            <a:r>
              <a:rPr lang="en-US" sz="5300" dirty="0"/>
              <a:t>National Center for Victims of Crime. 2013. “ 2013 NCVRQ Resource Guide”. Retrieved from: http://www.victimsofcrime.org</a:t>
            </a:r>
          </a:p>
          <a:p>
            <a:pPr marL="0" indent="0">
              <a:buNone/>
            </a:pPr>
            <a:endParaRPr lang="en-US" dirty="0"/>
          </a:p>
          <a:p>
            <a:pPr marL="0" indent="0">
              <a:buNone/>
            </a:pPr>
            <a:endParaRPr lang="en-US" dirty="0"/>
          </a:p>
          <a:p>
            <a:pPr marL="0" indent="0">
              <a:buNone/>
            </a:pPr>
            <a:br>
              <a:rPr lang="en-US" sz="3600" dirty="0"/>
            </a:br>
            <a:br>
              <a:rPr lang="en-US" sz="3600" dirty="0">
                <a:solidFill>
                  <a:srgbClr val="FF0000"/>
                </a:solidFill>
              </a:rPr>
            </a:br>
            <a:endParaRPr lang="en-US" sz="3600" dirty="0">
              <a:solidFill>
                <a:srgbClr val="FF0000"/>
              </a:solidFill>
            </a:endParaRPr>
          </a:p>
          <a:p>
            <a:endParaRPr lang="en-US" dirty="0"/>
          </a:p>
        </p:txBody>
      </p:sp>
    </p:spTree>
    <p:extLst>
      <p:ext uri="{BB962C8B-B14F-4D97-AF65-F5344CB8AC3E}">
        <p14:creationId xmlns:p14="http://schemas.microsoft.com/office/powerpoint/2010/main" val="331414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Timeline (Cont.)</a:t>
            </a:r>
            <a:endParaRPr lang="en-US" b="0" i="1" dirty="0"/>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838199" y="1302327"/>
            <a:ext cx="11062855" cy="4610622"/>
          </a:xfrm>
        </p:spPr>
        <p:txBody>
          <a:bodyPr>
            <a:noAutofit/>
          </a:bodyPr>
          <a:lstStyle/>
          <a:p>
            <a:endParaRPr lang="en-US" sz="1200" dirty="0"/>
          </a:p>
          <a:p>
            <a:r>
              <a:rPr lang="en-US" sz="2400" b="1" u="sng" dirty="0"/>
              <a:t>Application Deadline</a:t>
            </a:r>
            <a:r>
              <a:rPr lang="en-US" sz="2400" b="1" dirty="0"/>
              <a:t>    </a:t>
            </a:r>
            <a:r>
              <a:rPr lang="en-US" sz="2400" dirty="0"/>
              <a:t>			</a:t>
            </a:r>
            <a:r>
              <a:rPr lang="en-US" sz="2400" b="1" dirty="0"/>
              <a:t>Friday, June 29, 2018 @ Noon </a:t>
            </a:r>
          </a:p>
          <a:p>
            <a:pPr marL="0" indent="0">
              <a:buNone/>
            </a:pPr>
            <a:endParaRPr lang="en-US" sz="2400" dirty="0"/>
          </a:p>
          <a:p>
            <a:r>
              <a:rPr lang="en-US" sz="2400" dirty="0"/>
              <a:t>Review &amp; Rating Process			June 29, 2018 – September 4, 2018  </a:t>
            </a:r>
          </a:p>
          <a:p>
            <a:r>
              <a:rPr lang="en-US" sz="2400" dirty="0"/>
              <a:t>Award Announcement			 September 4, 2018 </a:t>
            </a:r>
            <a:r>
              <a:rPr lang="en-US" sz="2400" dirty="0">
                <a:solidFill>
                  <a:srgbClr val="FF0000"/>
                </a:solidFill>
              </a:rPr>
              <a:t>	</a:t>
            </a:r>
            <a:r>
              <a:rPr lang="en-US" sz="2400" dirty="0"/>
              <a:t>		</a:t>
            </a:r>
          </a:p>
          <a:p>
            <a:r>
              <a:rPr lang="en-US" sz="2400" dirty="0"/>
              <a:t>Appeal Process				September 5, 2018 - September 10, 2018 </a:t>
            </a:r>
          </a:p>
          <a:p>
            <a:r>
              <a:rPr lang="en-US" sz="2400" dirty="0"/>
              <a:t>Contract Negotiations  			October 2018 – December 2018 </a:t>
            </a:r>
          </a:p>
          <a:p>
            <a:r>
              <a:rPr lang="en-US" sz="2400" dirty="0"/>
              <a:t>Contract Start Date				January 1</a:t>
            </a:r>
            <a:r>
              <a:rPr lang="en-US" sz="2400"/>
              <a:t>, 2019 </a:t>
            </a:r>
            <a:endParaRPr lang="en-US" sz="2400" dirty="0"/>
          </a:p>
        </p:txBody>
      </p:sp>
    </p:spTree>
    <p:extLst>
      <p:ext uri="{BB962C8B-B14F-4D97-AF65-F5344CB8AC3E}">
        <p14:creationId xmlns:p14="http://schemas.microsoft.com/office/powerpoint/2010/main" val="340061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838200" y="365125"/>
            <a:ext cx="10515600" cy="1166495"/>
          </a:xfrm>
        </p:spPr>
        <p:txBody>
          <a:bodyPr>
            <a:normAutofit fontScale="90000"/>
          </a:bodyPr>
          <a:lstStyle/>
          <a:p>
            <a:r>
              <a:rPr lang="en-US" dirty="0"/>
              <a:t>HSD Theory of Change (pg. 5)</a:t>
            </a:r>
            <a:br>
              <a:rPr lang="en-US" dirty="0"/>
            </a:br>
            <a:r>
              <a:rPr lang="en-US" sz="2200" dirty="0">
                <a:solidFill>
                  <a:schemeClr val="accent1"/>
                </a:solidFill>
              </a:rPr>
              <a:t>Uses Results-Based Accountability and leads with race</a:t>
            </a:r>
            <a:br>
              <a:rPr lang="en-US" dirty="0">
                <a:solidFill>
                  <a:schemeClr val="accent1"/>
                </a:solidFill>
              </a:rPr>
            </a:br>
            <a:endParaRPr lang="en-US" b="0" dirty="0"/>
          </a:p>
        </p:txBody>
      </p:sp>
      <p:pic>
        <p:nvPicPr>
          <p:cNvPr id="5" name="Picture 4">
            <a:extLst>
              <a:ext uri="{FF2B5EF4-FFF2-40B4-BE49-F238E27FC236}">
                <a16:creationId xmlns:a16="http://schemas.microsoft.com/office/drawing/2014/main" id="{2C38389C-19E8-4CB9-AF1C-73F6DC1492E3}"/>
              </a:ext>
            </a:extLst>
          </p:cNvPr>
          <p:cNvPicPr>
            <a:picLocks noChangeAspect="1"/>
          </p:cNvPicPr>
          <p:nvPr/>
        </p:nvPicPr>
        <p:blipFill>
          <a:blip r:embed="rId3"/>
          <a:stretch>
            <a:fillRect/>
          </a:stretch>
        </p:blipFill>
        <p:spPr>
          <a:xfrm>
            <a:off x="969234" y="1389716"/>
            <a:ext cx="9603555" cy="4480560"/>
          </a:xfrm>
          <a:prstGeom prst="rect">
            <a:avLst/>
          </a:prstGeom>
        </p:spPr>
      </p:pic>
    </p:spTree>
    <p:extLst>
      <p:ext uri="{BB962C8B-B14F-4D97-AF65-F5344CB8AC3E}">
        <p14:creationId xmlns:p14="http://schemas.microsoft.com/office/powerpoint/2010/main" val="318165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ell phone&#10;&#10;Description generated with very high confidence">
            <a:extLst>
              <a:ext uri="{FF2B5EF4-FFF2-40B4-BE49-F238E27FC236}">
                <a16:creationId xmlns:a16="http://schemas.microsoft.com/office/drawing/2014/main" id="{C56A03B0-7EC2-4B80-9058-912B3CFFFE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09" y="876934"/>
            <a:ext cx="9143999" cy="5066666"/>
          </a:xfrm>
        </p:spPr>
      </p:pic>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838200" y="365125"/>
            <a:ext cx="10515600" cy="812165"/>
          </a:xfrm>
        </p:spPr>
        <p:txBody>
          <a:bodyPr/>
          <a:lstStyle/>
          <a:p>
            <a:r>
              <a:rPr lang="en-US" dirty="0"/>
              <a:t>HSD Theory of Change (Cont.)</a:t>
            </a:r>
            <a:endParaRPr lang="en-US" b="0" dirty="0"/>
          </a:p>
        </p:txBody>
      </p:sp>
    </p:spTree>
    <p:extLst>
      <p:ext uri="{BB962C8B-B14F-4D97-AF65-F5344CB8AC3E}">
        <p14:creationId xmlns:p14="http://schemas.microsoft.com/office/powerpoint/2010/main" val="387232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Background and Requirements (pg. 7)</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r>
              <a:rPr lang="en-US" sz="3000" dirty="0"/>
              <a:t>Background</a:t>
            </a:r>
          </a:p>
          <a:p>
            <a:r>
              <a:rPr lang="en-US" sz="3000" dirty="0"/>
              <a:t>Service/Program Model</a:t>
            </a:r>
          </a:p>
          <a:p>
            <a:r>
              <a:rPr lang="en-US" sz="3000" dirty="0"/>
              <a:t>Client Eligibility</a:t>
            </a:r>
          </a:p>
          <a:p>
            <a:r>
              <a:rPr lang="en-US" sz="3000" dirty="0"/>
              <a:t>Populations</a:t>
            </a:r>
          </a:p>
          <a:p>
            <a:r>
              <a:rPr lang="en-US" sz="3000" dirty="0"/>
              <a:t>Service Components</a:t>
            </a:r>
          </a:p>
          <a:p>
            <a:r>
              <a:rPr lang="en-US" sz="3000" dirty="0"/>
              <a:t>Performance Measures</a:t>
            </a:r>
          </a:p>
          <a:p>
            <a:r>
              <a:rPr lang="en-US" sz="3000" dirty="0"/>
              <a:t>Key Staff</a:t>
            </a:r>
          </a:p>
          <a:p>
            <a:endParaRPr lang="en-US" dirty="0"/>
          </a:p>
        </p:txBody>
      </p:sp>
    </p:spTree>
    <p:extLst>
      <p:ext uri="{BB962C8B-B14F-4D97-AF65-F5344CB8AC3E}">
        <p14:creationId xmlns:p14="http://schemas.microsoft.com/office/powerpoint/2010/main" val="341527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Background (pg. 7)</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fontScale="92500" lnSpcReduction="20000"/>
          </a:bodyPr>
          <a:lstStyle/>
          <a:p>
            <a:pPr marL="0" indent="0">
              <a:buNone/>
            </a:pPr>
            <a:r>
              <a:rPr lang="en-US" b="1" u="sng" dirty="0"/>
              <a:t>Gender-based Violence (GBV)</a:t>
            </a:r>
            <a:r>
              <a:rPr lang="en-US" dirty="0"/>
              <a:t>: </a:t>
            </a:r>
          </a:p>
          <a:p>
            <a:r>
              <a:rPr lang="en-US" dirty="0"/>
              <a:t>Any form of violence that is rooted in rigid gender roles that reinforce the power imbalance between men and women.</a:t>
            </a:r>
          </a:p>
          <a:p>
            <a:r>
              <a:rPr lang="en-US" dirty="0"/>
              <a:t>Anytime anyone does not conform to what’s expected of their gender, they run the risk of being targets of violence. </a:t>
            </a:r>
          </a:p>
          <a:p>
            <a:r>
              <a:rPr lang="en-US" dirty="0"/>
              <a:t>GBV is rooted in structural inequalities amid gender identities and is characterized by the abuse of physical, emotional, or financial power and control. </a:t>
            </a:r>
          </a:p>
          <a:p>
            <a:r>
              <a:rPr lang="en-US" dirty="0"/>
              <a:t>For this RFP, domestic violence, sexual assault and commercial sexual exploitation may all be forms of GBV. </a:t>
            </a:r>
          </a:p>
        </p:txBody>
      </p:sp>
    </p:spTree>
    <p:extLst>
      <p:ext uri="{BB962C8B-B14F-4D97-AF65-F5344CB8AC3E}">
        <p14:creationId xmlns:p14="http://schemas.microsoft.com/office/powerpoint/2010/main" val="378786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p:txBody>
          <a:bodyPr/>
          <a:lstStyle/>
          <a:p>
            <a:r>
              <a:rPr lang="en-US" dirty="0"/>
              <a:t>Background (pg. 8)</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p:txBody>
          <a:bodyPr>
            <a:normAutofit/>
          </a:bodyPr>
          <a:lstStyle/>
          <a:p>
            <a:r>
              <a:rPr lang="en-US" dirty="0"/>
              <a:t>HSD’s move to adopt the term “gender-based violence” is in response to, and in alignment with, regional and national efforts. </a:t>
            </a:r>
          </a:p>
          <a:p>
            <a:r>
              <a:rPr lang="en-US" dirty="0"/>
              <a:t>While GBV impacts all communities, research and local data shows marginalized populations including women of color, immigrant and refugees, lesbian, gay, bisexual, transgender, and queer (LGBTQ) communities, and individuals with disabilities are more likely to be victimized. </a:t>
            </a:r>
          </a:p>
          <a:p>
            <a:endParaRPr lang="en-US" dirty="0"/>
          </a:p>
          <a:p>
            <a:endParaRPr lang="en-US" dirty="0"/>
          </a:p>
        </p:txBody>
      </p:sp>
    </p:spTree>
    <p:extLst>
      <p:ext uri="{BB962C8B-B14F-4D97-AF65-F5344CB8AC3E}">
        <p14:creationId xmlns:p14="http://schemas.microsoft.com/office/powerpoint/2010/main" val="3653922541"/>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ation Session PowerPoint v" id="{D116819B-6342-4EFB-9608-97C9A8C07B5A}" vid="{9C7ACD62-B51D-4777-BE91-66CD1FA2E9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CE3134DFD7624997BFB71F0C359F62" ma:contentTypeVersion="2" ma:contentTypeDescription="Create a new document." ma:contentTypeScope="" ma:versionID="03ac24c1bade43be34371902423d08f8">
  <xsd:schema xmlns:xsd="http://www.w3.org/2001/XMLSchema" xmlns:xs="http://www.w3.org/2001/XMLSchema" xmlns:p="http://schemas.microsoft.com/office/2006/metadata/properties" xmlns:ns2="59b99cce-b69a-4ba1-9164-0674c41793a4" targetNamespace="http://schemas.microsoft.com/office/2006/metadata/properties" ma:root="true" ma:fieldsID="f57098483d374aaf10f22a116df254c6" ns2:_="">
    <xsd:import namespace="59b99cce-b69a-4ba1-9164-0674c41793a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99cce-b69a-4ba1-9164-0674c4179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F0CD351-0561-4B41-9079-EB7703943CEB}">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59b99cce-b69a-4ba1-9164-0674c41793a4"/>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A870EB8-D6CF-456E-A354-BDA151A1F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99cce-b69a-4ba1-9164-0674c4179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Information Session PowerPoint 052018</Template>
  <TotalTime>4945</TotalTime>
  <Words>1875</Words>
  <Application>Microsoft Office PowerPoint</Application>
  <PresentationFormat>Widescreen</PresentationFormat>
  <Paragraphs>275</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Seattle Text</vt:lpstr>
      <vt:lpstr>Calibri</vt:lpstr>
      <vt:lpstr>Courier New</vt:lpstr>
      <vt:lpstr>Office Theme</vt:lpstr>
      <vt:lpstr>2018 Gender-based Violence Survivor Services: Advocacy, Shelter/Housing &amp; Therapeutic Services   Request for Proposal (RFP)</vt:lpstr>
      <vt:lpstr>Introduction</vt:lpstr>
      <vt:lpstr>Timeline</vt:lpstr>
      <vt:lpstr>Timeline (Cont.)</vt:lpstr>
      <vt:lpstr>HSD Theory of Change (pg. 5) Uses Results-Based Accountability and leads with race </vt:lpstr>
      <vt:lpstr>HSD Theory of Change (Cont.)</vt:lpstr>
      <vt:lpstr>Background and Requirements (pg. 7)</vt:lpstr>
      <vt:lpstr>Background (pg. 7)</vt:lpstr>
      <vt:lpstr>Background (pg. 8)</vt:lpstr>
      <vt:lpstr>Background (pg. 8)</vt:lpstr>
      <vt:lpstr>Service/Program Model (pg. 9)</vt:lpstr>
      <vt:lpstr>Service Components (pg. 8)</vt:lpstr>
      <vt:lpstr>Service Components (pg. 11)</vt:lpstr>
      <vt:lpstr>Service Components (pg. 12)</vt:lpstr>
      <vt:lpstr>Client Eligibility (pg. 11)</vt:lpstr>
      <vt:lpstr>Populations (pg. 7)</vt:lpstr>
      <vt:lpstr>Populations (pg. 5)</vt:lpstr>
      <vt:lpstr>Performance Measures (pg. 13)</vt:lpstr>
      <vt:lpstr>Performance Measures (pg. 13)</vt:lpstr>
      <vt:lpstr>Key Staff (pg. 13)</vt:lpstr>
      <vt:lpstr>Submission Instructions (pg. 16)</vt:lpstr>
      <vt:lpstr>HSD Online Submission System (pg. 16)</vt:lpstr>
      <vt:lpstr>Nonprofit Assistance Center (NAC) Technical Assistance Sessions (pg. 4)</vt:lpstr>
      <vt:lpstr>Complete Applications (pg. 22)</vt:lpstr>
      <vt:lpstr>Fiscal Documents (pg. 23)</vt:lpstr>
      <vt:lpstr>Rating Criteria (pg. 17)</vt:lpstr>
      <vt:lpstr>Review and Rating Summary</vt:lpstr>
      <vt:lpstr>Tips</vt:lpstr>
      <vt:lpstr>Tips (Cont.)</vt:lpstr>
      <vt:lpstr>Appeal Process</vt:lpstr>
      <vt:lpstr>Questions?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 of Funding Opportunity/Funding Process Type&gt; Information Session</dc:title>
  <dc:creator>McCallister, Susan</dc:creator>
  <cp:lastModifiedBy>Ozawa, Jenn</cp:lastModifiedBy>
  <cp:revision>51</cp:revision>
  <dcterms:created xsi:type="dcterms:W3CDTF">2018-05-14T22:23:50Z</dcterms:created>
  <dcterms:modified xsi:type="dcterms:W3CDTF">2018-05-30T21:35:00Z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0x010100ABCE3134DFD7624997BFB71F0C359F62</vt:lpwstr>
  </property>
</Properties>
</file>